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462" r:id="rId2"/>
    <p:sldId id="446" r:id="rId3"/>
    <p:sldId id="447" r:id="rId4"/>
    <p:sldId id="461" r:id="rId5"/>
    <p:sldId id="448" r:id="rId6"/>
    <p:sldId id="449" r:id="rId7"/>
    <p:sldId id="450" r:id="rId8"/>
    <p:sldId id="451" r:id="rId9"/>
    <p:sldId id="453" r:id="rId10"/>
    <p:sldId id="454" r:id="rId11"/>
    <p:sldId id="455" r:id="rId12"/>
    <p:sldId id="452" r:id="rId13"/>
    <p:sldId id="456" r:id="rId14"/>
    <p:sldId id="460" r:id="rId15"/>
    <p:sldId id="459" r:id="rId16"/>
    <p:sldId id="457" r:id="rId17"/>
    <p:sldId id="458" r:id="rId18"/>
  </p:sldIdLst>
  <p:sldSz cx="9144000" cy="6858000" type="screen4x3"/>
  <p:notesSz cx="6985000" cy="9283700"/>
  <p:custShowLst>
    <p:custShow name="Custom Show 1" id="0">
      <p:sldLst/>
    </p:custShow>
    <p:custShow name="Custom Show 2" id="1">
      <p:sldLst/>
    </p:custShow>
  </p:custShowLst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99"/>
    <a:srgbClr val="FF3300"/>
    <a:srgbClr val="000000"/>
    <a:srgbClr val="111111"/>
    <a:srgbClr val="659F61"/>
    <a:srgbClr val="F49180"/>
    <a:srgbClr val="FEF298"/>
    <a:srgbClr val="D09A00"/>
    <a:srgbClr val="FF7171"/>
    <a:srgbClr val="FCA1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000" autoAdjust="0"/>
    <p:restoredTop sz="73007" autoAdjust="0"/>
  </p:normalViewPr>
  <p:slideViewPr>
    <p:cSldViewPr snapToGrid="0" snapToObjects="1">
      <p:cViewPr varScale="1">
        <p:scale>
          <a:sx n="53" d="100"/>
          <a:sy n="53" d="100"/>
        </p:scale>
        <p:origin x="90" y="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26833" cy="46450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56550" y="0"/>
            <a:ext cx="3026833" cy="46450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CC3BE5-7C0B-48D8-AA9C-758E2C87D26E}" type="datetimeFigureOut">
              <a:rPr lang="en-US" smtClean="0"/>
              <a:pPr/>
              <a:t>7/21/2016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17612"/>
            <a:ext cx="3026833" cy="46450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56550" y="8817612"/>
            <a:ext cx="3026833" cy="46450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E4D5FB-D3AB-4653-BEF0-A15876D55F2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4606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26833" cy="46418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56550" y="0"/>
            <a:ext cx="3026833" cy="46418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E200BF-5E88-4F80-A965-989E962435C2}" type="datetime1">
              <a:rPr lang="en-US"/>
              <a:pPr/>
              <a:t>7/21/2016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71575" y="695325"/>
            <a:ext cx="4641850" cy="34813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98500" y="4409758"/>
            <a:ext cx="5588000" cy="41776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17904"/>
            <a:ext cx="3026833" cy="46418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56550" y="8817904"/>
            <a:ext cx="3026833" cy="464185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C2035D20-666A-4D58-B2B9-83ED2AC52B6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20807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/>
        <a:ea typeface="ＭＳ Ｐゴシック" charset="-128"/>
        <a:cs typeface="ＭＳ Ｐゴシック" charset="-128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/>
        <a:ea typeface="ＭＳ Ｐゴシック" charset="-128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/>
        <a:ea typeface="ＭＳ Ｐゴシック" charset="-128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/>
        <a:ea typeface="ＭＳ Ｐゴシック" charset="-128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fsharpforfunandprofit.com/posts/property-based-testing-2/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youtube.com/watch?v=zi0rHwfiX1Q" TargetMode="Externa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035D20-666A-4D58-B2B9-83ED2AC52B6B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9888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Shape 40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Shape 4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smtClean="0"/>
              <a:t>Modelling the ecosystem</a:t>
            </a:r>
          </a:p>
          <a:p>
            <a:pPr marL="457200" lvl="0" indent="-228600" rtl="0">
              <a:spcBef>
                <a:spcPts val="0"/>
              </a:spcBef>
              <a:buChar char="●"/>
            </a:pPr>
            <a:r>
              <a:rPr lang="en-US" dirty="0" smtClean="0"/>
              <a:t>What have we done to model the ecosystem?</a:t>
            </a:r>
          </a:p>
          <a:p>
            <a:pPr lvl="0" rtl="0">
              <a:spcBef>
                <a:spcPts val="0"/>
              </a:spcBef>
              <a:buNone/>
            </a:pPr>
            <a:endParaRPr lang="en-US" dirty="0" smtClean="0"/>
          </a:p>
          <a:p>
            <a:pPr lvl="0" rtl="0">
              <a:spcBef>
                <a:spcPts val="0"/>
              </a:spcBef>
              <a:buNone/>
            </a:pPr>
            <a:r>
              <a:rPr lang="en-US" dirty="0" smtClean="0"/>
              <a:t>The Network Topology Model describes the intended configuration of specific network devices.</a:t>
            </a:r>
          </a:p>
          <a:p>
            <a:pPr marL="228600" lvl="0" indent="0" rtl="0">
              <a:spcBef>
                <a:spcPts val="0"/>
              </a:spcBef>
              <a:buClr>
                <a:schemeClr val="dk1"/>
              </a:buClr>
              <a:buNone/>
            </a:pPr>
            <a:endParaRPr lang="en" dirty="0" smtClean="0"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buNone/>
            </a:pPr>
            <a:endParaRPr dirty="0">
              <a:solidFill>
                <a:schemeClr val="dk1"/>
              </a:solidFill>
            </a:endParaRPr>
          </a:p>
          <a:p>
            <a:pPr marL="457200" lvl="0" indent="-228600" rtl="0">
              <a:spcBef>
                <a:spcPts val="0"/>
              </a:spcBef>
              <a:buClr>
                <a:schemeClr val="dk1"/>
              </a:buClr>
              <a:buChar char="●"/>
            </a:pPr>
            <a:endParaRPr dirty="0"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810553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Shape 37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Shape 3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smtClean="0"/>
              <a:t>Modelling the ecosystem</a:t>
            </a:r>
          </a:p>
          <a:p>
            <a:pPr marL="457200" lvl="0" indent="-228600" rtl="0">
              <a:spcBef>
                <a:spcPts val="0"/>
              </a:spcBef>
              <a:buChar char="●"/>
            </a:pPr>
            <a:r>
              <a:rPr lang="en-US" dirty="0" smtClean="0"/>
              <a:t>What have we done to model the ecosystem?</a:t>
            </a:r>
          </a:p>
          <a:p>
            <a:pPr lvl="0" rtl="0">
              <a:spcBef>
                <a:spcPts val="0"/>
              </a:spcBef>
              <a:buNone/>
            </a:pPr>
            <a:endParaRPr lang="en-US" dirty="0" smtClean="0"/>
          </a:p>
          <a:p>
            <a:pPr lvl="0" rtl="0">
              <a:spcBef>
                <a:spcPts val="0"/>
              </a:spcBef>
              <a:buNone/>
            </a:pPr>
            <a:r>
              <a:rPr lang="en-US" dirty="0" smtClean="0"/>
              <a:t>The Mission Model describes</a:t>
            </a:r>
            <a:r>
              <a:rPr lang="en-US" baseline="0" dirty="0" smtClean="0"/>
              <a:t> the goals for the application in a particular context.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45101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Shape 41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Shape 41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>
              <a:spcBef>
                <a:spcPts val="0"/>
              </a:spcBef>
              <a:buClr>
                <a:schemeClr val="dk1"/>
              </a:buClr>
              <a:buChar char="●"/>
            </a:pPr>
            <a:r>
              <a:rPr lang="en" dirty="0">
                <a:solidFill>
                  <a:schemeClr val="dk1"/>
                </a:solidFill>
              </a:rPr>
              <a:t>What next?</a:t>
            </a:r>
          </a:p>
          <a:p>
            <a:pPr lvl="0">
              <a:spcBef>
                <a:spcPts val="0"/>
              </a:spcBef>
              <a:buNone/>
            </a:pPr>
            <a:endParaRPr dirty="0"/>
          </a:p>
          <a:p>
            <a:pPr lvl="0" rtl="0">
              <a:spcBef>
                <a:spcPts val="0"/>
              </a:spcBef>
              <a:buNone/>
            </a:pPr>
            <a:r>
              <a:rPr lang="en" dirty="0"/>
              <a:t>We generate a set of specifications from the ecosystem models.</a:t>
            </a:r>
          </a:p>
          <a:p>
            <a:pPr lvl="0" rtl="0">
              <a:spcBef>
                <a:spcPts val="0"/>
              </a:spcBef>
              <a:buNone/>
            </a:pPr>
            <a:r>
              <a:rPr lang="en" dirty="0"/>
              <a:t>These specifications can be used to verify the constructed system:</a:t>
            </a:r>
          </a:p>
          <a:p>
            <a:pPr marL="457200" lvl="0" indent="-228600" rtl="0">
              <a:spcBef>
                <a:spcPts val="0"/>
              </a:spcBef>
              <a:buChar char="●"/>
            </a:pPr>
            <a:r>
              <a:rPr lang="en" dirty="0"/>
              <a:t>By formal </a:t>
            </a:r>
            <a:r>
              <a:rPr lang="en" dirty="0" smtClean="0"/>
              <a:t>methods (other players)</a:t>
            </a:r>
            <a:endParaRPr lang="en" dirty="0"/>
          </a:p>
          <a:p>
            <a:pPr marL="457200" lvl="0" indent="-228600" rtl="0">
              <a:spcBef>
                <a:spcPts val="0"/>
              </a:spcBef>
              <a:buChar char="●"/>
            </a:pPr>
            <a:r>
              <a:rPr lang="en" dirty="0"/>
              <a:t>By </a:t>
            </a:r>
            <a:r>
              <a:rPr lang="en" dirty="0" smtClean="0"/>
              <a:t>type-systems (OSU)</a:t>
            </a:r>
            <a:endParaRPr lang="en" dirty="0"/>
          </a:p>
          <a:p>
            <a:pPr marL="457200" lvl="0" indent="-228600" rtl="0">
              <a:spcBef>
                <a:spcPts val="0"/>
              </a:spcBef>
              <a:buChar char="●"/>
            </a:pPr>
            <a:r>
              <a:rPr lang="en" dirty="0"/>
              <a:t>By </a:t>
            </a:r>
            <a:r>
              <a:rPr lang="en" dirty="0" smtClean="0"/>
              <a:t>construction according to the model </a:t>
            </a:r>
            <a:r>
              <a:rPr lang="en" dirty="0"/>
              <a:t>(</a:t>
            </a:r>
            <a:r>
              <a:rPr lang="en" dirty="0" smtClean="0"/>
              <a:t>in-progress )</a:t>
            </a:r>
            <a:endParaRPr lang="en" dirty="0"/>
          </a:p>
          <a:p>
            <a:pPr marL="457200" lvl="0" indent="-228600" rtl="0">
              <a:spcBef>
                <a:spcPts val="0"/>
              </a:spcBef>
              <a:buChar char="●"/>
            </a:pPr>
            <a:r>
              <a:rPr lang="en" dirty="0"/>
              <a:t>By property-based testing in simulated </a:t>
            </a:r>
            <a:r>
              <a:rPr lang="en" dirty="0" smtClean="0"/>
              <a:t>environments (</a:t>
            </a:r>
            <a:r>
              <a:rPr lang="en-US" dirty="0" smtClean="0"/>
              <a:t>Syracuse)</a:t>
            </a:r>
            <a:endParaRPr lang="en" dirty="0"/>
          </a:p>
          <a:p>
            <a:pPr marL="457200" lvl="0" indent="-228600" rtl="0">
              <a:spcBef>
                <a:spcPts val="0"/>
              </a:spcBef>
              <a:buChar char="●"/>
            </a:pPr>
            <a:r>
              <a:rPr lang="en" dirty="0"/>
              <a:t>By </a:t>
            </a:r>
            <a:r>
              <a:rPr lang="en" dirty="0" smtClean="0"/>
              <a:t>observation &amp; measurement </a:t>
            </a:r>
            <a:r>
              <a:rPr lang="en" dirty="0"/>
              <a:t>of fielded </a:t>
            </a:r>
            <a:r>
              <a:rPr lang="en" dirty="0" smtClean="0"/>
              <a:t>system (LL)</a:t>
            </a:r>
            <a:endParaRPr lang="en" dirty="0"/>
          </a:p>
          <a:p>
            <a:pPr lvl="0">
              <a:spcBef>
                <a:spcPts val="0"/>
              </a:spcBef>
              <a:buNone/>
            </a:pPr>
            <a:endParaRPr dirty="0"/>
          </a:p>
          <a:p>
            <a:pPr lvl="0">
              <a:spcBef>
                <a:spcPts val="0"/>
              </a:spcBef>
              <a:buNone/>
            </a:pPr>
            <a:r>
              <a:rPr lang="en" dirty="0"/>
              <a:t>Property-based:</a:t>
            </a:r>
          </a:p>
          <a:p>
            <a:pPr lvl="0">
              <a:spcBef>
                <a:spcPts val="0"/>
              </a:spcBef>
              <a:buNone/>
            </a:pPr>
            <a:r>
              <a:rPr lang="en" u="sng" dirty="0">
                <a:solidFill>
                  <a:schemeClr val="hlink"/>
                </a:solidFill>
                <a:hlinkClick r:id="rId3"/>
              </a:rPr>
              <a:t>https://fsharpforfunandprofit.com/posts/property-based-testing-2/</a:t>
            </a:r>
          </a:p>
          <a:p>
            <a:pPr lvl="0">
              <a:spcBef>
                <a:spcPts val="0"/>
              </a:spcBef>
              <a:buNone/>
            </a:pPr>
            <a:r>
              <a:rPr lang="en" u="sng" dirty="0">
                <a:solidFill>
                  <a:schemeClr val="hlink"/>
                </a:solidFill>
                <a:hlinkClick r:id="rId4"/>
              </a:rPr>
              <a:t>https://www.youtube.com/watch?v=zi0rHwfiX1Q</a:t>
            </a:r>
          </a:p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424284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Shape 38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Shape 3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smtClean="0"/>
              <a:t>Modelling the ecosystem</a:t>
            </a:r>
          </a:p>
          <a:p>
            <a:pPr marL="457200" lvl="0" indent="-228600" rtl="0">
              <a:spcBef>
                <a:spcPts val="0"/>
              </a:spcBef>
              <a:buChar char="●"/>
            </a:pPr>
            <a:r>
              <a:rPr lang="en-US" dirty="0" smtClean="0"/>
              <a:t>What have we done to model the ecosystem?</a:t>
            </a:r>
          </a:p>
          <a:p>
            <a:pPr lvl="0" rtl="0">
              <a:spcBef>
                <a:spcPts val="0"/>
              </a:spcBef>
              <a:buNone/>
            </a:pPr>
            <a:endParaRPr lang="en-US" dirty="0" smtClean="0"/>
          </a:p>
          <a:p>
            <a:pPr lvl="0" rtl="0">
              <a:spcBef>
                <a:spcPts val="0"/>
              </a:spcBef>
              <a:buNone/>
            </a:pPr>
            <a:r>
              <a:rPr lang="en-US" dirty="0" smtClean="0"/>
              <a:t>The Component Assembly Model assembles a set of component DFU’s into a deployable package.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63862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Shape 42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Shape 4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Some other candidates for future effort.</a:t>
            </a:r>
          </a:p>
          <a:p>
            <a:pPr lvl="0" rtl="0">
              <a:spcBef>
                <a:spcPts val="0"/>
              </a:spcBef>
              <a:buNone/>
            </a:pPr>
            <a:r>
              <a:rPr lang="en" dirty="0"/>
              <a:t>The braided blivet is an icon that expresses the fundamental problem</a:t>
            </a:r>
            <a:r>
              <a:rPr lang="en" dirty="0" smtClean="0"/>
              <a:t>.</a:t>
            </a:r>
          </a:p>
          <a:p>
            <a:pPr lvl="0" rtl="0">
              <a:spcBef>
                <a:spcPts val="0"/>
              </a:spcBef>
              <a:buNone/>
            </a:pPr>
            <a:r>
              <a:rPr lang="en" dirty="0" smtClean="0"/>
              <a:t>Who is responsible for solving a conflict in the system?</a:t>
            </a:r>
          </a:p>
          <a:p>
            <a:pPr lvl="0" rtl="0">
              <a:spcBef>
                <a:spcPts val="0"/>
              </a:spcBef>
              <a:buNone/>
            </a:pPr>
            <a:r>
              <a:rPr lang="en" dirty="0" smtClean="0"/>
              <a:t>The round tines or the square tines, internally they are both consistent.</a:t>
            </a:r>
          </a:p>
          <a:p>
            <a:pPr lvl="0" rtl="0">
              <a:spcBef>
                <a:spcPts val="0"/>
              </a:spcBef>
              <a:buNone/>
            </a:pPr>
            <a:r>
              <a:rPr lang="en" dirty="0" smtClean="0"/>
              <a:t>They</a:t>
            </a:r>
            <a:r>
              <a:rPr lang="en" baseline="0" dirty="0" smtClean="0"/>
              <a:t> both conform to the interface.</a:t>
            </a:r>
          </a:p>
          <a:p>
            <a:pPr lvl="0" rtl="0">
              <a:spcBef>
                <a:spcPts val="0"/>
              </a:spcBef>
              <a:buNone/>
            </a:pP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6256104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>
                <a:solidFill>
                  <a:schemeClr val="dk1"/>
                </a:solidFill>
              </a:rPr>
              <a:t>The GME tool for modeling &amp; generation of validation &amp; construction artifacts.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035D20-666A-4D58-B2B9-83ED2AC52B6B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64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035D20-666A-4D58-B2B9-83ED2AC52B6B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6274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035D20-666A-4D58-B2B9-83ED2AC52B6B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29324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Shape 2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New mission requirement: </a:t>
            </a:r>
          </a:p>
          <a:p>
            <a:pPr marL="457200" lvl="0" indent="-228600">
              <a:spcBef>
                <a:spcPts val="0"/>
              </a:spcBef>
            </a:pPr>
            <a:r>
              <a:rPr lang="en" dirty="0"/>
              <a:t>Secure the data-at-rest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" dirty="0"/>
              <a:t>Scale up number of users from 10^1 to 10^3</a:t>
            </a:r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 lvl="0">
              <a:spcBef>
                <a:spcPts val="0"/>
              </a:spcBef>
              <a:buNone/>
            </a:pPr>
            <a:r>
              <a:rPr lang="en" dirty="0"/>
              <a:t>Identify a mapping between mission </a:t>
            </a:r>
            <a:r>
              <a:rPr lang="en" dirty="0" smtClean="0"/>
              <a:t>goals &amp; technology &amp; procedure</a:t>
            </a:r>
            <a:r>
              <a:rPr lang="en" dirty="0"/>
              <a:t>.</a:t>
            </a:r>
          </a:p>
          <a:p>
            <a:pPr lvl="0">
              <a:spcBef>
                <a:spcPts val="0"/>
              </a:spcBef>
              <a:buNone/>
            </a:pPr>
            <a:endParaRPr dirty="0"/>
          </a:p>
          <a:p>
            <a:pPr lvl="0">
              <a:spcBef>
                <a:spcPts val="0"/>
              </a:spcBef>
              <a:buNone/>
            </a:pPr>
            <a:r>
              <a:rPr lang="en" dirty="0"/>
              <a:t>Increase the number of mobile devices.</a:t>
            </a:r>
          </a:p>
          <a:p>
            <a:pPr lvl="0">
              <a:spcBef>
                <a:spcPts val="0"/>
              </a:spcBef>
              <a:buNone/>
            </a:pPr>
            <a:endParaRPr dirty="0"/>
          </a:p>
          <a:p>
            <a:pPr lvl="0">
              <a:spcBef>
                <a:spcPts val="0"/>
              </a:spcBef>
              <a:buNone/>
            </a:pPr>
            <a:endParaRPr dirty="0"/>
          </a:p>
          <a:p>
            <a:pPr lvl="0">
              <a:spcBef>
                <a:spcPts val="0"/>
              </a:spcBef>
              <a:buNone/>
            </a:pPr>
            <a:endParaRPr dirty="0"/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 lvl="0">
              <a:spcBef>
                <a:spcPts val="0"/>
              </a:spcBef>
              <a:buNone/>
            </a:pPr>
            <a:endParaRPr dirty="0"/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819247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Shape 2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Modelling the ecosystem</a:t>
            </a:r>
          </a:p>
          <a:p>
            <a:pPr marL="457200" lvl="0" indent="-228600" rtl="0">
              <a:spcBef>
                <a:spcPts val="0"/>
              </a:spcBef>
              <a:buChar char="●"/>
            </a:pPr>
            <a:r>
              <a:rPr lang="en" dirty="0"/>
              <a:t>What is the ecosystem?</a:t>
            </a:r>
          </a:p>
          <a:p>
            <a:pPr marL="457200" lvl="0" indent="-228600" rtl="0">
              <a:spcBef>
                <a:spcPts val="0"/>
              </a:spcBef>
              <a:buChar char="●"/>
            </a:pPr>
            <a:r>
              <a:rPr lang="en" dirty="0" smtClean="0"/>
              <a:t>Why </a:t>
            </a:r>
            <a:r>
              <a:rPr lang="en" dirty="0"/>
              <a:t>is the ecosystem important?</a:t>
            </a:r>
          </a:p>
          <a:p>
            <a:pPr marL="457200" lvl="0" indent="-228600" rtl="0">
              <a:spcBef>
                <a:spcPts val="0"/>
              </a:spcBef>
              <a:buChar char="●"/>
            </a:pPr>
            <a:r>
              <a:rPr lang="en" dirty="0" smtClean="0"/>
              <a:t>What </a:t>
            </a:r>
            <a:r>
              <a:rPr lang="en" dirty="0"/>
              <a:t>have we done to model the ecosystem?</a:t>
            </a:r>
          </a:p>
          <a:p>
            <a:pPr marL="457200" lvl="0" indent="-228600" rtl="0">
              <a:spcBef>
                <a:spcPts val="0"/>
              </a:spcBef>
              <a:buChar char="●"/>
            </a:pPr>
            <a:r>
              <a:rPr lang="en" dirty="0"/>
              <a:t>What next</a:t>
            </a:r>
            <a:r>
              <a:rPr lang="en" dirty="0" smtClean="0"/>
              <a:t>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135198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Shape 30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Shape 3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Modelling the ecosystem</a:t>
            </a:r>
          </a:p>
          <a:p>
            <a:pPr marL="457200" lvl="0" indent="-228600" rtl="0">
              <a:spcBef>
                <a:spcPts val="0"/>
              </a:spcBef>
              <a:buChar char="●"/>
            </a:pPr>
            <a:r>
              <a:rPr lang="en" dirty="0"/>
              <a:t>What is the ecosystem?</a:t>
            </a:r>
          </a:p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chemeClr val="dk1"/>
                </a:solidFill>
              </a:rPr>
              <a:t>The ecosystem consists of the </a:t>
            </a:r>
            <a:r>
              <a:rPr lang="en" dirty="0" smtClean="0">
                <a:solidFill>
                  <a:schemeClr val="dk1"/>
                </a:solidFill>
              </a:rPr>
              <a:t>environment &amp; the </a:t>
            </a:r>
            <a:r>
              <a:rPr lang="en" dirty="0">
                <a:solidFill>
                  <a:schemeClr val="dk1"/>
                </a:solidFill>
              </a:rPr>
              <a:t>mission </a:t>
            </a:r>
            <a:r>
              <a:rPr lang="en" dirty="0" smtClean="0">
                <a:solidFill>
                  <a:schemeClr val="dk1"/>
                </a:solidFill>
              </a:rPr>
              <a:t>goals &amp; objectives.</a:t>
            </a:r>
            <a:endParaRPr lang="en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59741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Shape 3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Modelling the </a:t>
            </a:r>
            <a:r>
              <a:rPr lang="en" dirty="0" smtClean="0"/>
              <a:t>ecosystem</a:t>
            </a:r>
            <a:endParaRPr dirty="0"/>
          </a:p>
          <a:p>
            <a:pPr marL="457200" lvl="0" indent="-228600" rtl="0">
              <a:spcBef>
                <a:spcPts val="0"/>
              </a:spcBef>
              <a:buChar char="●"/>
            </a:pPr>
            <a:r>
              <a:rPr lang="en" dirty="0"/>
              <a:t>Why is the ecosystem important?</a:t>
            </a:r>
          </a:p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chemeClr val="dk1"/>
                </a:solidFill>
              </a:rPr>
              <a:t>The ecosystem is symmetric to the constructed system.</a:t>
            </a:r>
          </a:p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chemeClr val="dk1"/>
                </a:solidFill>
              </a:rPr>
              <a:t>The ecosystem issues a set of challenges to which the constructed system responds.</a:t>
            </a:r>
          </a:p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chemeClr val="dk1"/>
                </a:solidFill>
              </a:rPr>
              <a:t>We generate a set of specifications from the ecosystem models</a:t>
            </a:r>
            <a:r>
              <a:rPr lang="en" dirty="0" smtClean="0">
                <a:solidFill>
                  <a:schemeClr val="dk1"/>
                </a:solidFill>
              </a:rPr>
              <a:t>.</a:t>
            </a:r>
            <a:endParaRPr lang="en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89426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Shape 38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Shape 3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smtClean="0"/>
              <a:t>Modelling the ecosystem</a:t>
            </a:r>
          </a:p>
          <a:p>
            <a:pPr marL="457200" lvl="0" indent="-228600" rtl="0">
              <a:spcBef>
                <a:spcPts val="0"/>
              </a:spcBef>
              <a:buChar char="●"/>
            </a:pPr>
            <a:r>
              <a:rPr lang="en-US" dirty="0" smtClean="0"/>
              <a:t>What have we done to model the ecosystem?</a:t>
            </a:r>
          </a:p>
          <a:p>
            <a:pPr lvl="0" rtl="0">
              <a:spcBef>
                <a:spcPts val="0"/>
              </a:spcBef>
              <a:buNone/>
            </a:pPr>
            <a:endParaRPr lang="en-US" dirty="0" smtClean="0"/>
          </a:p>
          <a:p>
            <a:pPr lvl="0" rtl="0">
              <a:spcBef>
                <a:spcPts val="0"/>
              </a:spcBef>
              <a:buNone/>
            </a:pPr>
            <a:r>
              <a:rPr lang="en-US" dirty="0" smtClean="0"/>
              <a:t>The models interact producing complex and emergent</a:t>
            </a:r>
            <a:r>
              <a:rPr lang="en-US" baseline="0" dirty="0" smtClean="0"/>
              <a:t> behavior.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51575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Shape 39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Shape 3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smtClean="0"/>
              <a:t>Modelling the ecosystem</a:t>
            </a:r>
          </a:p>
          <a:p>
            <a:pPr marL="457200" lvl="0" indent="-228600" rtl="0">
              <a:spcBef>
                <a:spcPts val="0"/>
              </a:spcBef>
              <a:buChar char="●"/>
            </a:pPr>
            <a:r>
              <a:rPr lang="en-US" dirty="0" smtClean="0"/>
              <a:t>What have we done to model the ecosystem?</a:t>
            </a:r>
          </a:p>
          <a:p>
            <a:pPr lvl="0" rtl="0">
              <a:spcBef>
                <a:spcPts val="0"/>
              </a:spcBef>
              <a:buNone/>
            </a:pPr>
            <a:endParaRPr lang="en-US" dirty="0" smtClean="0"/>
          </a:p>
          <a:p>
            <a:pPr lvl="0" rtl="0">
              <a:spcBef>
                <a:spcPts val="0"/>
              </a:spcBef>
              <a:buNone/>
            </a:pPr>
            <a:r>
              <a:rPr lang="en-US" dirty="0" smtClean="0"/>
              <a:t>The Execution Environment Model assembles a set of component DFU’s into a deployable package.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34751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628845" y="6492875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95A6B3DF-E0BF-4247-9CA4-A55DEB1697DE}" type="datetime1">
              <a:rPr lang="en-US" smtClean="0"/>
              <a:pPr/>
              <a:t>7/21/2016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791200" y="6438238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3D96EC6-00F5-4B80-A2B8-EF30F4E93FC1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628845" y="6492875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2C1ACC6E-3B65-47B9-A02B-435C919687C0}" type="datetime1">
              <a:rPr lang="en-US" smtClean="0"/>
              <a:pPr/>
              <a:t>7/21/2016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791200" y="6438238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7A11FF7-CBC2-4DA2-A660-FC301902E54C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628845" y="6492875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B90C3844-2847-4E85-B407-6E0EDA274DAD}" type="datetime1">
              <a:rPr lang="en-US" smtClean="0"/>
              <a:pPr/>
              <a:t>7/21/2016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791200" y="6438238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06C5C3A-E7B0-4245-91C1-AAB88D03A3BB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740800"/>
            <a:ext cx="2808000" cy="10077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311700" y="1852800"/>
            <a:ext cx="2808000" cy="42393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8329758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593366"/>
            <a:ext cx="8520600" cy="7635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3999900" cy="4555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4832400" y="1536633"/>
            <a:ext cx="3999900" cy="4555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0553321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628845" y="6492875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6B285CC8-9FF3-4CA7-AB46-4C64AC48CFF9}" type="datetime1">
              <a:rPr lang="en-US" smtClean="0"/>
              <a:pPr/>
              <a:t>7/21/2016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791200" y="6438238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840E6D7-221B-40B7-B50C-C3B5231B0D1A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628845" y="6492875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66F7B118-A922-4575-948A-19FE348C4DCB}" type="datetime1">
              <a:rPr lang="en-US" smtClean="0"/>
              <a:pPr/>
              <a:t>7/21/2016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791200" y="6438238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9BC638B-006F-4636-A911-712D0992C39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3628845" y="6492875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1B314952-7D96-477D-9ED8-36B09E208539}" type="datetime1">
              <a:rPr lang="en-US" smtClean="0"/>
              <a:pPr/>
              <a:t>7/21/2016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791200" y="6438238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72DDA7B-E1B4-4150-8F52-3E1C33BFB17A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3628845" y="6492875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3EC21296-BC98-4171-92F6-D019B15585F0}" type="datetime1">
              <a:rPr lang="en-US" smtClean="0"/>
              <a:pPr/>
              <a:t>7/21/2016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791200" y="6438238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BCF4AC1-43DB-4EF3-9E3E-72F89059F20C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>
          <a:xfrm>
            <a:off x="3628845" y="6492875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800FCB95-AD58-4B63-8306-18B0C136E6DE}" type="datetime1">
              <a:rPr lang="en-US" smtClean="0"/>
              <a:pPr/>
              <a:t>7/21/2016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791200" y="6438238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163728A-5C6C-4DC9-ACFF-9E47917C190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>
          <a:xfrm>
            <a:off x="3628845" y="6492875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44333225-A648-4F55-B5C0-A5E1B6A212FC}" type="datetime1">
              <a:rPr lang="en-US" smtClean="0"/>
              <a:pPr/>
              <a:t>7/21/2016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791200" y="6438238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608979E-30E0-451B-8B0B-8F0D5B005C28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04887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004887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336800"/>
            <a:ext cx="3008313" cy="37893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3628845" y="6492875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774781DE-06DC-4BED-A6A2-EA6DC1FCA1B5}" type="datetime1">
              <a:rPr lang="en-US" smtClean="0"/>
              <a:pPr/>
              <a:t>7/21/2016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791200" y="6438238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544E3B2-2928-4D42-B57B-44FD8B34A466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3628845" y="6492875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4EFBD287-52BE-4966-B318-DCDD8D070EF8}" type="datetime1">
              <a:rPr lang="en-US" smtClean="0"/>
              <a:pPr/>
              <a:t>7/21/2016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791200" y="6438238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119F520-AEB4-4F0B-9C40-0757721C7286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241300" y="274638"/>
            <a:ext cx="8229600" cy="682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58552" y="6438238"/>
            <a:ext cx="1268323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898989"/>
                </a:solidFill>
              </a:defRPr>
            </a:lvl1pPr>
          </a:lstStyle>
          <a:p>
            <a:fld id="{BD020ED1-F291-4EFC-9D35-E81DFF8FFF7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Line 4"/>
          <p:cNvSpPr>
            <a:spLocks noChangeShapeType="1"/>
          </p:cNvSpPr>
          <p:nvPr/>
        </p:nvSpPr>
        <p:spPr bwMode="auto">
          <a:xfrm>
            <a:off x="0" y="957263"/>
            <a:ext cx="9137650" cy="0"/>
          </a:xfrm>
          <a:prstGeom prst="line">
            <a:avLst/>
          </a:prstGeom>
          <a:noFill/>
          <a:ln w="12700">
            <a:solidFill>
              <a:srgbClr val="CE1126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Arial"/>
              <a:ea typeface="+mn-ea"/>
            </a:endParaRPr>
          </a:p>
        </p:txBody>
      </p:sp>
      <p:pic>
        <p:nvPicPr>
          <p:cNvPr id="1032" name="Picture 9" descr="BBn Technologies_RGB_RB.jpg"/>
          <p:cNvPicPr>
            <a:picLocks noChangeAspect="1"/>
          </p:cNvPicPr>
          <p:nvPr/>
        </p:nvPicPr>
        <p:blipFill>
          <a:blip r:embed="rId15"/>
          <a:srcRect/>
          <a:stretch>
            <a:fillRect/>
          </a:stretch>
        </p:blipFill>
        <p:spPr bwMode="auto">
          <a:xfrm>
            <a:off x="7454900" y="190500"/>
            <a:ext cx="1443038" cy="468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Footer Placeholder 4"/>
          <p:cNvSpPr txBox="1">
            <a:spLocks/>
          </p:cNvSpPr>
          <p:nvPr userDrawn="1"/>
        </p:nvSpPr>
        <p:spPr>
          <a:xfrm>
            <a:off x="1932317" y="6561838"/>
            <a:ext cx="5913109" cy="285496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457200" rtl="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Arial" charset="0"/>
              <a:ea typeface="ＭＳ Ｐゴシック" charset="-128"/>
              <a:cs typeface="+mn-cs"/>
            </a:endParaRPr>
          </a:p>
        </p:txBody>
      </p:sp>
      <p:sp>
        <p:nvSpPr>
          <p:cNvPr id="8" name="Footer Placeholder 4"/>
          <p:cNvSpPr txBox="1">
            <a:spLocks/>
          </p:cNvSpPr>
          <p:nvPr userDrawn="1"/>
        </p:nvSpPr>
        <p:spPr>
          <a:xfrm>
            <a:off x="1932317" y="6516980"/>
            <a:ext cx="5913109" cy="285496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457200" rtl="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Arial" charset="0"/>
                <a:ea typeface="ＭＳ Ｐゴシック" charset="-128"/>
                <a:cs typeface="+mn-cs"/>
              </a:rPr>
              <a:t>Distribution authorized to U.S. Government Agencies only (Proprietary Information – Dec 2-3, 2015). Other requests for this document shall be referred to DARPA Public Release Center. 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Arial" charset="0"/>
              <a:ea typeface="ＭＳ Ｐゴシック" charset="-128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3200" kern="1200">
          <a:solidFill>
            <a:schemeClr val="tx1"/>
          </a:solidFill>
          <a:latin typeface="Arial"/>
          <a:ea typeface="ＭＳ Ｐゴシック" charset="-128"/>
          <a:cs typeface="Arial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charset="0"/>
          <a:ea typeface="ＭＳ Ｐゴシック" charset="-128"/>
          <a:cs typeface="ＭＳ Ｐゴシック" charset="-128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charset="0"/>
          <a:ea typeface="ＭＳ Ｐゴシック" charset="-128"/>
          <a:cs typeface="ＭＳ Ｐゴシック" charset="-128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charset="0"/>
          <a:ea typeface="ＭＳ Ｐゴシック" charset="-128"/>
          <a:cs typeface="ＭＳ Ｐゴシック" charset="-128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charset="0"/>
          <a:ea typeface="ＭＳ Ｐゴシック" charset="-128"/>
          <a:cs typeface="ＭＳ Ｐゴシック" charset="-128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Arial"/>
          <a:ea typeface="ＭＳ Ｐゴシック" charset="-128"/>
          <a:cs typeface="Arial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chemeClr val="tx1"/>
          </a:solidFill>
          <a:latin typeface="Arial"/>
          <a:ea typeface="ＭＳ Ｐゴシック" charset="-128"/>
          <a:cs typeface="Arial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Arial"/>
          <a:ea typeface="ＭＳ Ｐゴシック" charset="-128"/>
          <a:cs typeface="Arial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kern="1200">
          <a:solidFill>
            <a:schemeClr val="tx1"/>
          </a:solidFill>
          <a:latin typeface="Arial"/>
          <a:ea typeface="ＭＳ Ｐゴシック" charset="-128"/>
          <a:cs typeface="Arial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kern="1200">
          <a:solidFill>
            <a:schemeClr val="tx1"/>
          </a:solidFill>
          <a:latin typeface="Arial"/>
          <a:ea typeface="ＭＳ Ｐゴシック" charset="-128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motivating Slides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850840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Shape 401"/>
          <p:cNvSpPr txBox="1"/>
          <p:nvPr/>
        </p:nvSpPr>
        <p:spPr>
          <a:xfrm>
            <a:off x="321650" y="4028224"/>
            <a:ext cx="3884590" cy="176907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ct val="61111"/>
            </a:pPr>
            <a:r>
              <a:rPr lang="en" dirty="0">
                <a:solidFill>
                  <a:srgbClr val="980000"/>
                </a:solidFill>
              </a:rPr>
              <a:t>Execution Environment model</a:t>
            </a:r>
          </a:p>
          <a:p>
            <a:pPr marL="233363" lvl="0" indent="-233363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" dirty="0">
                <a:solidFill>
                  <a:schemeClr val="dk1"/>
                </a:solidFill>
              </a:rPr>
              <a:t>How are packages combined to form execution environments suitable for deployment to </a:t>
            </a:r>
            <a:r>
              <a:rPr lang="en" dirty="0" smtClean="0">
                <a:solidFill>
                  <a:schemeClr val="dk1"/>
                </a:solidFill>
              </a:rPr>
              <a:t>devices</a:t>
            </a:r>
            <a:endParaRPr lang="en" dirty="0">
              <a:solidFill>
                <a:schemeClr val="dk1"/>
              </a:solidFill>
            </a:endParaRPr>
          </a:p>
        </p:txBody>
      </p:sp>
      <p:pic>
        <p:nvPicPr>
          <p:cNvPr id="402" name="Shape 402" descr="packag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7088" y="2359679"/>
            <a:ext cx="4346909" cy="2778883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Shape 403"/>
          <p:cNvSpPr txBox="1"/>
          <p:nvPr/>
        </p:nvSpPr>
        <p:spPr>
          <a:xfrm>
            <a:off x="575000" y="6053935"/>
            <a:ext cx="8239800" cy="378000"/>
          </a:xfrm>
          <a:prstGeom prst="rect">
            <a:avLst/>
          </a:prstGeom>
          <a:solidFill>
            <a:srgbClr val="FFFF99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lIns="91425" tIns="91425" rIns="91425" bIns="91425" anchor="ctr" anchorCtr="0">
            <a:noAutofit/>
          </a:bodyPr>
          <a:lstStyle>
            <a:defPPr>
              <a:defRPr lang="en-US"/>
            </a:defPPr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1pPr>
          </a:lstStyle>
          <a:p>
            <a:r>
              <a:rPr lang="en"/>
              <a:t>The components are combined to form packages for specific purposes.</a:t>
            </a:r>
          </a:p>
        </p:txBody>
      </p:sp>
      <p:sp>
        <p:nvSpPr>
          <p:cNvPr id="10" name="Shape 247"/>
          <p:cNvSpPr txBox="1">
            <a:spLocks/>
          </p:cNvSpPr>
          <p:nvPr/>
        </p:nvSpPr>
        <p:spPr bwMode="auto">
          <a:xfrm>
            <a:off x="235500" y="440966"/>
            <a:ext cx="4455936" cy="76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  <a:noAutofit/>
          </a:bodyPr>
          <a:lstStyle>
            <a:lvl1pPr lvl="0" algn="l" defTabSz="457200" rtl="0" eaLnBrk="1" fontAlgn="base" hangingPunct="1">
              <a:spcBef>
                <a:spcPts val="0"/>
              </a:spcBef>
              <a:spcAft>
                <a:spcPct val="0"/>
              </a:spcAft>
              <a:buSzPct val="100000"/>
              <a:defRPr sz="2400" kern="12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1pPr>
            <a:lvl2pPr lvl="1" algn="l" defTabSz="457200" rtl="0" eaLnBrk="1" fontAlgn="base" hangingPunct="1">
              <a:spcBef>
                <a:spcPts val="0"/>
              </a:spcBef>
              <a:spcAft>
                <a:spcPct val="0"/>
              </a:spcAft>
              <a:buSzPct val="100000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lvl="2" algn="l" defTabSz="457200" rtl="0" eaLnBrk="1" fontAlgn="base" hangingPunct="1">
              <a:spcBef>
                <a:spcPts val="0"/>
              </a:spcBef>
              <a:spcAft>
                <a:spcPct val="0"/>
              </a:spcAft>
              <a:buSzPct val="100000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lvl="3" algn="l" defTabSz="457200" rtl="0" eaLnBrk="1" fontAlgn="base" hangingPunct="1">
              <a:spcBef>
                <a:spcPts val="0"/>
              </a:spcBef>
              <a:spcAft>
                <a:spcPct val="0"/>
              </a:spcAft>
              <a:buSzPct val="100000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lvl="4" algn="l" defTabSz="457200" rtl="0" eaLnBrk="1" fontAlgn="base" hangingPunct="1">
              <a:spcBef>
                <a:spcPts val="0"/>
              </a:spcBef>
              <a:spcAft>
                <a:spcPct val="0"/>
              </a:spcAft>
              <a:buSzPct val="100000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lvl="5" algn="l" defTabSz="457200" rtl="0" eaLnBrk="1" fontAlgn="base" hangingPunct="1">
              <a:spcBef>
                <a:spcPts val="0"/>
              </a:spcBef>
              <a:spcAft>
                <a:spcPct val="0"/>
              </a:spcAft>
              <a:buSzPct val="100000"/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6pPr>
            <a:lvl7pPr marL="914400" lvl="6" algn="l" defTabSz="457200" rtl="0" eaLnBrk="1" fontAlgn="base" hangingPunct="1">
              <a:spcBef>
                <a:spcPts val="0"/>
              </a:spcBef>
              <a:spcAft>
                <a:spcPct val="0"/>
              </a:spcAft>
              <a:buSzPct val="100000"/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7pPr>
            <a:lvl8pPr marL="1371600" lvl="7" algn="l" defTabSz="457200" rtl="0" eaLnBrk="1" fontAlgn="base" hangingPunct="1">
              <a:spcBef>
                <a:spcPts val="0"/>
              </a:spcBef>
              <a:spcAft>
                <a:spcPct val="0"/>
              </a:spcAft>
              <a:buSzPct val="100000"/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8pPr>
            <a:lvl9pPr marL="1828800" lvl="8" algn="l" defTabSz="457200" rtl="0" eaLnBrk="1" fontAlgn="base" hangingPunct="1">
              <a:spcBef>
                <a:spcPts val="0"/>
              </a:spcBef>
              <a:spcAft>
                <a:spcPct val="0"/>
              </a:spcAft>
              <a:buSzPct val="100000"/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" dirty="0" smtClean="0"/>
              <a:t>Modeling the Ecosystem</a:t>
            </a:r>
            <a:endParaRPr lang="en" dirty="0"/>
          </a:p>
        </p:txBody>
      </p:sp>
      <p:sp>
        <p:nvSpPr>
          <p:cNvPr id="8" name="Shape 302"/>
          <p:cNvSpPr txBox="1">
            <a:spLocks noGrp="1"/>
          </p:cNvSpPr>
          <p:nvPr>
            <p:ph type="body" idx="1"/>
          </p:nvPr>
        </p:nvSpPr>
        <p:spPr>
          <a:xfrm>
            <a:off x="0" y="965393"/>
            <a:ext cx="4014100" cy="1984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228600" lvl="0" indent="-228600">
              <a:spcBef>
                <a:spcPts val="0"/>
              </a:spcBef>
              <a:spcAft>
                <a:spcPts val="600"/>
              </a:spcAft>
              <a:buSzPct val="100000"/>
            </a:pPr>
            <a:r>
              <a:rPr lang="en" sz="1800" dirty="0">
                <a:solidFill>
                  <a:schemeClr val="bg1">
                    <a:lumMod val="75000"/>
                  </a:schemeClr>
                </a:solidFill>
              </a:rPr>
              <a:t>What is the ecosystem?</a:t>
            </a:r>
          </a:p>
          <a:p>
            <a:pPr marL="228600" lvl="0" indent="-228600">
              <a:spcBef>
                <a:spcPts val="0"/>
              </a:spcBef>
              <a:spcAft>
                <a:spcPts val="600"/>
              </a:spcAft>
              <a:buSzPct val="100000"/>
            </a:pPr>
            <a:r>
              <a:rPr lang="en" sz="1800" dirty="0">
                <a:solidFill>
                  <a:schemeClr val="bg1">
                    <a:lumMod val="75000"/>
                  </a:schemeClr>
                </a:solidFill>
              </a:rPr>
              <a:t>Why is the ecosystem important?</a:t>
            </a:r>
          </a:p>
          <a:p>
            <a:pPr marL="228600" lvl="0" indent="-228600">
              <a:spcBef>
                <a:spcPts val="0"/>
              </a:spcBef>
              <a:spcAft>
                <a:spcPts val="600"/>
              </a:spcAft>
              <a:buSzPct val="100000"/>
            </a:pPr>
            <a:r>
              <a:rPr lang="en" sz="1800" dirty="0"/>
              <a:t>What have we done to model the ecosystem?</a:t>
            </a:r>
          </a:p>
          <a:p>
            <a:pPr marL="228600" lvl="0" indent="-228600">
              <a:spcBef>
                <a:spcPts val="0"/>
              </a:spcBef>
              <a:spcAft>
                <a:spcPts val="600"/>
              </a:spcAft>
              <a:buSzPct val="100000"/>
            </a:pPr>
            <a:r>
              <a:rPr lang="en" sz="1800" dirty="0">
                <a:solidFill>
                  <a:schemeClr val="bg1">
                    <a:lumMod val="75000"/>
                  </a:schemeClr>
                </a:solidFill>
              </a:rPr>
              <a:t>What next?</a:t>
            </a:r>
          </a:p>
          <a:p>
            <a:pPr lvl="0">
              <a:spcBef>
                <a:spcPts val="0"/>
              </a:spcBef>
              <a:spcAft>
                <a:spcPts val="600"/>
              </a:spcAft>
              <a:buNone/>
            </a:pPr>
            <a:endParaRPr sz="1600" dirty="0"/>
          </a:p>
        </p:txBody>
      </p:sp>
    </p:spTree>
    <p:extLst>
      <p:ext uri="{BB962C8B-B14F-4D97-AF65-F5344CB8AC3E}">
        <p14:creationId xmlns:p14="http://schemas.microsoft.com/office/powerpoint/2010/main" val="3818579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Shape 408"/>
          <p:cNvSpPr txBox="1"/>
          <p:nvPr/>
        </p:nvSpPr>
        <p:spPr>
          <a:xfrm>
            <a:off x="326317" y="4041785"/>
            <a:ext cx="3438000" cy="1116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" sz="1800" dirty="0">
                <a:solidFill>
                  <a:srgbClr val="980000"/>
                </a:solidFill>
              </a:rPr>
              <a:t>Network topology model</a:t>
            </a:r>
          </a:p>
          <a:p>
            <a:pPr marL="233363" lvl="0" indent="-233363" rtl="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" sz="1800" dirty="0">
                <a:solidFill>
                  <a:schemeClr val="dk1"/>
                </a:solidFill>
              </a:rPr>
              <a:t>Along what paths are devices able to communicate?</a:t>
            </a:r>
          </a:p>
        </p:txBody>
      </p:sp>
      <p:pic>
        <p:nvPicPr>
          <p:cNvPr id="411" name="Shape 411" descr="network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9174" y="1185535"/>
            <a:ext cx="3438000" cy="4660630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Shape 412"/>
          <p:cNvSpPr txBox="1"/>
          <p:nvPr/>
        </p:nvSpPr>
        <p:spPr>
          <a:xfrm>
            <a:off x="1024464" y="6053934"/>
            <a:ext cx="7128934" cy="378000"/>
          </a:xfrm>
          <a:prstGeom prst="rect">
            <a:avLst/>
          </a:prstGeom>
          <a:solidFill>
            <a:srgbClr val="FFFF99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lIns="91425" tIns="91425" rIns="91425" bIns="91425" anchor="ctr" anchorCtr="0">
            <a:noAutofit/>
          </a:bodyPr>
          <a:lstStyle>
            <a:defPPr>
              <a:defRPr lang="en-US"/>
            </a:defPPr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1pPr>
          </a:lstStyle>
          <a:p>
            <a:r>
              <a:rPr lang="en" dirty="0"/>
              <a:t>The network </a:t>
            </a:r>
            <a:r>
              <a:rPr lang="en" dirty="0" smtClean="0"/>
              <a:t>topology model names </a:t>
            </a:r>
            <a:r>
              <a:rPr lang="en" dirty="0"/>
              <a:t>hardware &amp; their </a:t>
            </a:r>
            <a:r>
              <a:rPr lang="en" dirty="0" smtClean="0"/>
              <a:t>locations</a:t>
            </a:r>
            <a:endParaRPr lang="en" dirty="0"/>
          </a:p>
        </p:txBody>
      </p:sp>
      <p:sp>
        <p:nvSpPr>
          <p:cNvPr id="8" name="Shape 247"/>
          <p:cNvSpPr txBox="1">
            <a:spLocks/>
          </p:cNvSpPr>
          <p:nvPr/>
        </p:nvSpPr>
        <p:spPr bwMode="auto">
          <a:xfrm>
            <a:off x="235500" y="440966"/>
            <a:ext cx="4455936" cy="76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  <a:noAutofit/>
          </a:bodyPr>
          <a:lstStyle>
            <a:lvl1pPr lvl="0" algn="l" defTabSz="457200" rtl="0" eaLnBrk="1" fontAlgn="base" hangingPunct="1">
              <a:spcBef>
                <a:spcPts val="0"/>
              </a:spcBef>
              <a:spcAft>
                <a:spcPct val="0"/>
              </a:spcAft>
              <a:buSzPct val="100000"/>
              <a:defRPr sz="2400" kern="12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1pPr>
            <a:lvl2pPr lvl="1" algn="l" defTabSz="457200" rtl="0" eaLnBrk="1" fontAlgn="base" hangingPunct="1">
              <a:spcBef>
                <a:spcPts val="0"/>
              </a:spcBef>
              <a:spcAft>
                <a:spcPct val="0"/>
              </a:spcAft>
              <a:buSzPct val="100000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lvl="2" algn="l" defTabSz="457200" rtl="0" eaLnBrk="1" fontAlgn="base" hangingPunct="1">
              <a:spcBef>
                <a:spcPts val="0"/>
              </a:spcBef>
              <a:spcAft>
                <a:spcPct val="0"/>
              </a:spcAft>
              <a:buSzPct val="100000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lvl="3" algn="l" defTabSz="457200" rtl="0" eaLnBrk="1" fontAlgn="base" hangingPunct="1">
              <a:spcBef>
                <a:spcPts val="0"/>
              </a:spcBef>
              <a:spcAft>
                <a:spcPct val="0"/>
              </a:spcAft>
              <a:buSzPct val="100000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lvl="4" algn="l" defTabSz="457200" rtl="0" eaLnBrk="1" fontAlgn="base" hangingPunct="1">
              <a:spcBef>
                <a:spcPts val="0"/>
              </a:spcBef>
              <a:spcAft>
                <a:spcPct val="0"/>
              </a:spcAft>
              <a:buSzPct val="100000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lvl="5" algn="l" defTabSz="457200" rtl="0" eaLnBrk="1" fontAlgn="base" hangingPunct="1">
              <a:spcBef>
                <a:spcPts val="0"/>
              </a:spcBef>
              <a:spcAft>
                <a:spcPct val="0"/>
              </a:spcAft>
              <a:buSzPct val="100000"/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6pPr>
            <a:lvl7pPr marL="914400" lvl="6" algn="l" defTabSz="457200" rtl="0" eaLnBrk="1" fontAlgn="base" hangingPunct="1">
              <a:spcBef>
                <a:spcPts val="0"/>
              </a:spcBef>
              <a:spcAft>
                <a:spcPct val="0"/>
              </a:spcAft>
              <a:buSzPct val="100000"/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7pPr>
            <a:lvl8pPr marL="1371600" lvl="7" algn="l" defTabSz="457200" rtl="0" eaLnBrk="1" fontAlgn="base" hangingPunct="1">
              <a:spcBef>
                <a:spcPts val="0"/>
              </a:spcBef>
              <a:spcAft>
                <a:spcPct val="0"/>
              </a:spcAft>
              <a:buSzPct val="100000"/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8pPr>
            <a:lvl9pPr marL="1828800" lvl="8" algn="l" defTabSz="457200" rtl="0" eaLnBrk="1" fontAlgn="base" hangingPunct="1">
              <a:spcBef>
                <a:spcPts val="0"/>
              </a:spcBef>
              <a:spcAft>
                <a:spcPct val="0"/>
              </a:spcAft>
              <a:buSzPct val="100000"/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" dirty="0" smtClean="0"/>
              <a:t>Modeling the Ecosystem</a:t>
            </a:r>
            <a:endParaRPr lang="en" dirty="0"/>
          </a:p>
        </p:txBody>
      </p:sp>
      <p:sp>
        <p:nvSpPr>
          <p:cNvPr id="9" name="Shape 302"/>
          <p:cNvSpPr txBox="1">
            <a:spLocks/>
          </p:cNvSpPr>
          <p:nvPr/>
        </p:nvSpPr>
        <p:spPr>
          <a:xfrm>
            <a:off x="0" y="965393"/>
            <a:ext cx="4014100" cy="1984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kern="12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ern="12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spcBef>
                <a:spcPts val="0"/>
              </a:spcBef>
              <a:spcAft>
                <a:spcPts val="600"/>
              </a:spcAft>
              <a:buSzPct val="100000"/>
            </a:pPr>
            <a:r>
              <a:rPr lang="en-US" sz="1800" dirty="0" smtClean="0">
                <a:solidFill>
                  <a:schemeClr val="bg1">
                    <a:lumMod val="75000"/>
                  </a:schemeClr>
                </a:solidFill>
              </a:rPr>
              <a:t>What is the ecosystem?</a:t>
            </a:r>
          </a:p>
          <a:p>
            <a:pPr marL="228600" indent="-228600">
              <a:spcBef>
                <a:spcPts val="0"/>
              </a:spcBef>
              <a:spcAft>
                <a:spcPts val="600"/>
              </a:spcAft>
              <a:buSzPct val="100000"/>
            </a:pPr>
            <a:r>
              <a:rPr lang="en-US" sz="1800" dirty="0" smtClean="0">
                <a:solidFill>
                  <a:schemeClr val="bg1">
                    <a:lumMod val="75000"/>
                  </a:schemeClr>
                </a:solidFill>
              </a:rPr>
              <a:t>Why is the ecosystem important?</a:t>
            </a:r>
          </a:p>
          <a:p>
            <a:pPr marL="228600" indent="-228600">
              <a:spcBef>
                <a:spcPts val="0"/>
              </a:spcBef>
              <a:spcAft>
                <a:spcPts val="600"/>
              </a:spcAft>
              <a:buSzPct val="100000"/>
            </a:pPr>
            <a:r>
              <a:rPr lang="en-US" sz="1800" dirty="0" smtClean="0"/>
              <a:t>What have we done to model the ecosystem?</a:t>
            </a:r>
          </a:p>
          <a:p>
            <a:pPr marL="228600" indent="-228600">
              <a:spcBef>
                <a:spcPts val="0"/>
              </a:spcBef>
              <a:spcAft>
                <a:spcPts val="600"/>
              </a:spcAft>
              <a:buSzPct val="100000"/>
            </a:pPr>
            <a:r>
              <a:rPr lang="en-US" sz="1800" dirty="0" smtClean="0">
                <a:solidFill>
                  <a:schemeClr val="bg1">
                    <a:lumMod val="75000"/>
                  </a:schemeClr>
                </a:solidFill>
              </a:rPr>
              <a:t>What next?</a:t>
            </a:r>
          </a:p>
          <a:p>
            <a:pPr>
              <a:spcBef>
                <a:spcPts val="0"/>
              </a:spcBef>
              <a:spcAft>
                <a:spcPts val="600"/>
              </a:spcAft>
              <a:buFont typeface="Arial" charset="0"/>
              <a:buNone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958154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Shape 384"/>
          <p:cNvSpPr txBox="1"/>
          <p:nvPr/>
        </p:nvSpPr>
        <p:spPr>
          <a:xfrm>
            <a:off x="311703" y="4024852"/>
            <a:ext cx="3438000" cy="2056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800" dirty="0">
                <a:solidFill>
                  <a:srgbClr val="980000"/>
                </a:solidFill>
              </a:rPr>
              <a:t>Mission model</a:t>
            </a:r>
          </a:p>
          <a:p>
            <a:pPr marL="233363" lvl="0" indent="-233363" rtl="0">
              <a:lnSpc>
                <a:spcPct val="115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1800" dirty="0">
                <a:solidFill>
                  <a:schemeClr val="dk1"/>
                </a:solidFill>
              </a:rPr>
              <a:t>Where do messages originate? </a:t>
            </a:r>
          </a:p>
          <a:p>
            <a:pPr marL="233363" lvl="0" indent="-233363" rtl="0">
              <a:lnSpc>
                <a:spcPct val="115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1800" dirty="0">
                <a:solidFill>
                  <a:schemeClr val="dk1"/>
                </a:solidFill>
              </a:rPr>
              <a:t>To whom are they directed?</a:t>
            </a:r>
          </a:p>
        </p:txBody>
      </p:sp>
      <p:pic>
        <p:nvPicPr>
          <p:cNvPr id="381" name="Shape 3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21419" y="967390"/>
            <a:ext cx="3712408" cy="1635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Shape 3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88566" y="4380186"/>
            <a:ext cx="3978114" cy="1478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Shape 38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56367" y="2562620"/>
            <a:ext cx="3978121" cy="1817566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Shape 385"/>
          <p:cNvSpPr txBox="1"/>
          <p:nvPr/>
        </p:nvSpPr>
        <p:spPr>
          <a:xfrm>
            <a:off x="2243671" y="6113895"/>
            <a:ext cx="4656667" cy="378000"/>
          </a:xfrm>
          <a:prstGeom prst="rect">
            <a:avLst/>
          </a:prstGeom>
          <a:solidFill>
            <a:srgbClr val="FFFF99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lIns="91425" tIns="91425" rIns="91425" bIns="91425" anchor="ctr" anchorCtr="0">
            <a:noAutofit/>
          </a:bodyPr>
          <a:lstStyle>
            <a:defPPr>
              <a:defRPr lang="en-US"/>
            </a:defPPr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1pPr>
          </a:lstStyle>
          <a:p>
            <a:r>
              <a:rPr lang="en" dirty="0"/>
              <a:t>Build a mega-model including </a:t>
            </a:r>
            <a:r>
              <a:rPr lang="en" dirty="0" smtClean="0"/>
              <a:t>cross-cuts</a:t>
            </a:r>
            <a:endParaRPr lang="en" dirty="0"/>
          </a:p>
        </p:txBody>
      </p:sp>
      <p:sp>
        <p:nvSpPr>
          <p:cNvPr id="12" name="Shape 247"/>
          <p:cNvSpPr txBox="1">
            <a:spLocks/>
          </p:cNvSpPr>
          <p:nvPr/>
        </p:nvSpPr>
        <p:spPr bwMode="auto">
          <a:xfrm>
            <a:off x="235500" y="440966"/>
            <a:ext cx="4455936" cy="76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  <a:noAutofit/>
          </a:bodyPr>
          <a:lstStyle>
            <a:lvl1pPr lvl="0" algn="l" defTabSz="457200" rtl="0" eaLnBrk="1" fontAlgn="base" hangingPunct="1">
              <a:spcBef>
                <a:spcPts val="0"/>
              </a:spcBef>
              <a:spcAft>
                <a:spcPct val="0"/>
              </a:spcAft>
              <a:buSzPct val="100000"/>
              <a:defRPr sz="2400" kern="12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1pPr>
            <a:lvl2pPr lvl="1" algn="l" defTabSz="457200" rtl="0" eaLnBrk="1" fontAlgn="base" hangingPunct="1">
              <a:spcBef>
                <a:spcPts val="0"/>
              </a:spcBef>
              <a:spcAft>
                <a:spcPct val="0"/>
              </a:spcAft>
              <a:buSzPct val="100000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lvl="2" algn="l" defTabSz="457200" rtl="0" eaLnBrk="1" fontAlgn="base" hangingPunct="1">
              <a:spcBef>
                <a:spcPts val="0"/>
              </a:spcBef>
              <a:spcAft>
                <a:spcPct val="0"/>
              </a:spcAft>
              <a:buSzPct val="100000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lvl="3" algn="l" defTabSz="457200" rtl="0" eaLnBrk="1" fontAlgn="base" hangingPunct="1">
              <a:spcBef>
                <a:spcPts val="0"/>
              </a:spcBef>
              <a:spcAft>
                <a:spcPct val="0"/>
              </a:spcAft>
              <a:buSzPct val="100000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lvl="4" algn="l" defTabSz="457200" rtl="0" eaLnBrk="1" fontAlgn="base" hangingPunct="1">
              <a:spcBef>
                <a:spcPts val="0"/>
              </a:spcBef>
              <a:spcAft>
                <a:spcPct val="0"/>
              </a:spcAft>
              <a:buSzPct val="100000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lvl="5" algn="l" defTabSz="457200" rtl="0" eaLnBrk="1" fontAlgn="base" hangingPunct="1">
              <a:spcBef>
                <a:spcPts val="0"/>
              </a:spcBef>
              <a:spcAft>
                <a:spcPct val="0"/>
              </a:spcAft>
              <a:buSzPct val="100000"/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6pPr>
            <a:lvl7pPr marL="914400" lvl="6" algn="l" defTabSz="457200" rtl="0" eaLnBrk="1" fontAlgn="base" hangingPunct="1">
              <a:spcBef>
                <a:spcPts val="0"/>
              </a:spcBef>
              <a:spcAft>
                <a:spcPct val="0"/>
              </a:spcAft>
              <a:buSzPct val="100000"/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7pPr>
            <a:lvl8pPr marL="1371600" lvl="7" algn="l" defTabSz="457200" rtl="0" eaLnBrk="1" fontAlgn="base" hangingPunct="1">
              <a:spcBef>
                <a:spcPts val="0"/>
              </a:spcBef>
              <a:spcAft>
                <a:spcPct val="0"/>
              </a:spcAft>
              <a:buSzPct val="100000"/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8pPr>
            <a:lvl9pPr marL="1828800" lvl="8" algn="l" defTabSz="457200" rtl="0" eaLnBrk="1" fontAlgn="base" hangingPunct="1">
              <a:spcBef>
                <a:spcPts val="0"/>
              </a:spcBef>
              <a:spcAft>
                <a:spcPct val="0"/>
              </a:spcAft>
              <a:buSzPct val="100000"/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" dirty="0" smtClean="0"/>
              <a:t>Modeling the Ecosystem</a:t>
            </a:r>
            <a:endParaRPr lang="en" dirty="0"/>
          </a:p>
        </p:txBody>
      </p:sp>
      <p:sp>
        <p:nvSpPr>
          <p:cNvPr id="10" name="Shape 302"/>
          <p:cNvSpPr txBox="1">
            <a:spLocks noGrp="1"/>
          </p:cNvSpPr>
          <p:nvPr>
            <p:ph type="body" idx="1"/>
          </p:nvPr>
        </p:nvSpPr>
        <p:spPr>
          <a:xfrm>
            <a:off x="0" y="965393"/>
            <a:ext cx="4014100" cy="1984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228600" lvl="0" indent="-228600">
              <a:spcBef>
                <a:spcPts val="0"/>
              </a:spcBef>
              <a:spcAft>
                <a:spcPts val="600"/>
              </a:spcAft>
              <a:buSzPct val="100000"/>
            </a:pPr>
            <a:r>
              <a:rPr lang="en" sz="1800" dirty="0">
                <a:solidFill>
                  <a:schemeClr val="bg1">
                    <a:lumMod val="75000"/>
                  </a:schemeClr>
                </a:solidFill>
              </a:rPr>
              <a:t>What is the ecosystem?</a:t>
            </a:r>
          </a:p>
          <a:p>
            <a:pPr marL="228600" lvl="0" indent="-228600">
              <a:spcBef>
                <a:spcPts val="0"/>
              </a:spcBef>
              <a:spcAft>
                <a:spcPts val="600"/>
              </a:spcAft>
              <a:buSzPct val="100000"/>
            </a:pPr>
            <a:r>
              <a:rPr lang="en" sz="1800" dirty="0">
                <a:solidFill>
                  <a:schemeClr val="bg1">
                    <a:lumMod val="75000"/>
                  </a:schemeClr>
                </a:solidFill>
              </a:rPr>
              <a:t>Why is the ecosystem important?</a:t>
            </a:r>
          </a:p>
          <a:p>
            <a:pPr marL="228600" lvl="0" indent="-228600">
              <a:spcBef>
                <a:spcPts val="0"/>
              </a:spcBef>
              <a:spcAft>
                <a:spcPts val="600"/>
              </a:spcAft>
              <a:buSzPct val="100000"/>
            </a:pPr>
            <a:r>
              <a:rPr lang="en" sz="1800" dirty="0"/>
              <a:t>What have we done to model the ecosystem?</a:t>
            </a:r>
          </a:p>
          <a:p>
            <a:pPr marL="228600" lvl="0" indent="-228600">
              <a:spcBef>
                <a:spcPts val="0"/>
              </a:spcBef>
              <a:spcAft>
                <a:spcPts val="600"/>
              </a:spcAft>
              <a:buSzPct val="100000"/>
            </a:pPr>
            <a:r>
              <a:rPr lang="en" sz="1800" dirty="0">
                <a:solidFill>
                  <a:schemeClr val="bg1">
                    <a:lumMod val="75000"/>
                  </a:schemeClr>
                </a:solidFill>
              </a:rPr>
              <a:t>What next?</a:t>
            </a:r>
          </a:p>
          <a:p>
            <a:pPr lvl="0">
              <a:spcBef>
                <a:spcPts val="0"/>
              </a:spcBef>
              <a:spcAft>
                <a:spcPts val="600"/>
              </a:spcAft>
              <a:buNone/>
            </a:pPr>
            <a:endParaRPr sz="1600" dirty="0"/>
          </a:p>
        </p:txBody>
      </p:sp>
    </p:spTree>
    <p:extLst>
      <p:ext uri="{BB962C8B-B14F-4D97-AF65-F5344CB8AC3E}">
        <p14:creationId xmlns:p14="http://schemas.microsoft.com/office/powerpoint/2010/main" val="2217009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Shape 418"/>
          <p:cNvSpPr txBox="1">
            <a:spLocks noGrp="1"/>
          </p:cNvSpPr>
          <p:nvPr>
            <p:ph type="body" idx="1"/>
          </p:nvPr>
        </p:nvSpPr>
        <p:spPr>
          <a:xfrm>
            <a:off x="235500" y="3072604"/>
            <a:ext cx="4031700" cy="2674098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228600" lvl="0" indent="-228600">
              <a:spcBef>
                <a:spcPts val="0"/>
              </a:spcBef>
              <a:spcAft>
                <a:spcPts val="600"/>
              </a:spcAft>
            </a:pPr>
            <a:r>
              <a:rPr lang="en" sz="1800" dirty="0"/>
              <a:t>Formal methods</a:t>
            </a:r>
          </a:p>
          <a:p>
            <a:pPr marL="228600" lvl="0" indent="-228600">
              <a:spcBef>
                <a:spcPts val="0"/>
              </a:spcBef>
              <a:spcAft>
                <a:spcPts val="600"/>
              </a:spcAft>
            </a:pPr>
            <a:r>
              <a:rPr lang="en" sz="1800" dirty="0"/>
              <a:t>Type systems (DSL)</a:t>
            </a:r>
          </a:p>
          <a:p>
            <a:pPr marL="228600" lvl="0" indent="-228600">
              <a:spcBef>
                <a:spcPts val="0"/>
              </a:spcBef>
              <a:spcAft>
                <a:spcPts val="600"/>
              </a:spcAft>
            </a:pPr>
            <a:r>
              <a:rPr lang="en" sz="1800" b="1" dirty="0" smtClean="0"/>
              <a:t>Construction following specification</a:t>
            </a:r>
            <a:endParaRPr lang="en" sz="1800" b="1" dirty="0"/>
          </a:p>
          <a:p>
            <a:pPr marL="228600" lvl="0" indent="-228600">
              <a:spcBef>
                <a:spcPts val="0"/>
              </a:spcBef>
              <a:spcAft>
                <a:spcPts val="600"/>
              </a:spcAft>
            </a:pPr>
            <a:r>
              <a:rPr lang="en" sz="1800" dirty="0"/>
              <a:t>Property-based </a:t>
            </a:r>
            <a:r>
              <a:rPr lang="en" sz="1800" dirty="0" smtClean="0"/>
              <a:t>testing &amp; survey</a:t>
            </a:r>
            <a:endParaRPr lang="en" sz="1800" dirty="0"/>
          </a:p>
          <a:p>
            <a:pPr marL="228600" lvl="0" indent="-228600" rtl="0">
              <a:spcBef>
                <a:spcPts val="0"/>
              </a:spcBef>
              <a:spcAft>
                <a:spcPts val="600"/>
              </a:spcAft>
            </a:pPr>
            <a:r>
              <a:rPr lang="en" sz="1800" dirty="0" smtClean="0"/>
              <a:t>Run time observation &amp; measurement</a:t>
            </a:r>
            <a:endParaRPr lang="en" sz="1800" dirty="0"/>
          </a:p>
          <a:p>
            <a:pPr marL="228600" indent="-228600">
              <a:spcAft>
                <a:spcPts val="600"/>
              </a:spcAft>
            </a:pPr>
            <a:endParaRPr sz="1800" dirty="0"/>
          </a:p>
        </p:txBody>
      </p:sp>
      <p:pic>
        <p:nvPicPr>
          <p:cNvPr id="419" name="Shape 4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2211" y="1086345"/>
            <a:ext cx="3441501" cy="1673286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Shape 4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37250" y="3468909"/>
            <a:ext cx="3687823" cy="1859489"/>
          </a:xfrm>
          <a:prstGeom prst="rect">
            <a:avLst/>
          </a:prstGeom>
          <a:noFill/>
          <a:ln>
            <a:noFill/>
          </a:ln>
        </p:spPr>
      </p:pic>
      <p:sp>
        <p:nvSpPr>
          <p:cNvPr id="421" name="Shape 421"/>
          <p:cNvSpPr txBox="1"/>
          <p:nvPr/>
        </p:nvSpPr>
        <p:spPr>
          <a:xfrm>
            <a:off x="4350625" y="2639699"/>
            <a:ext cx="3113100" cy="61548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i="1" dirty="0"/>
              <a:t>Generate script to deploy software to specific devices</a:t>
            </a:r>
          </a:p>
        </p:txBody>
      </p:sp>
      <p:sp>
        <p:nvSpPr>
          <p:cNvPr id="422" name="Shape 422"/>
          <p:cNvSpPr txBox="1"/>
          <p:nvPr/>
        </p:nvSpPr>
        <p:spPr>
          <a:xfrm>
            <a:off x="4737250" y="5117302"/>
            <a:ext cx="3687823" cy="73092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i="1" dirty="0"/>
              <a:t>Construct logger configuration to </a:t>
            </a:r>
            <a:r>
              <a:rPr lang="en" i="1" dirty="0" smtClean="0"/>
              <a:t>record &amp; monitor </a:t>
            </a:r>
            <a:r>
              <a:rPr lang="en" i="1" dirty="0"/>
              <a:t>key </a:t>
            </a:r>
            <a:r>
              <a:rPr lang="en" i="1" dirty="0" smtClean="0"/>
              <a:t>metrics</a:t>
            </a:r>
            <a:endParaRPr lang="en" i="1" dirty="0"/>
          </a:p>
        </p:txBody>
      </p:sp>
      <p:sp>
        <p:nvSpPr>
          <p:cNvPr id="425" name="Shape 425"/>
          <p:cNvSpPr txBox="1"/>
          <p:nvPr/>
        </p:nvSpPr>
        <p:spPr>
          <a:xfrm>
            <a:off x="355598" y="6051991"/>
            <a:ext cx="8408400" cy="378000"/>
          </a:xfrm>
          <a:prstGeom prst="rect">
            <a:avLst/>
          </a:prstGeom>
          <a:solidFill>
            <a:srgbClr val="FFFF99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lIns="91425" tIns="91425" rIns="91425" bIns="91425" anchor="ctr" anchorCtr="0">
            <a:noAutofit/>
          </a:bodyPr>
          <a:lstStyle>
            <a:defPPr>
              <a:defRPr lang="en-US"/>
            </a:defPPr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1pPr>
          </a:lstStyle>
          <a:p>
            <a:r>
              <a:rPr lang="en" dirty="0"/>
              <a:t>The ecosystem mega-model specifies behavior for the constructed </a:t>
            </a:r>
            <a:r>
              <a:rPr lang="en" dirty="0" smtClean="0"/>
              <a:t>system</a:t>
            </a:r>
            <a:endParaRPr lang="en" dirty="0"/>
          </a:p>
        </p:txBody>
      </p:sp>
      <p:sp>
        <p:nvSpPr>
          <p:cNvPr id="14" name="Shape 247"/>
          <p:cNvSpPr txBox="1">
            <a:spLocks/>
          </p:cNvSpPr>
          <p:nvPr/>
        </p:nvSpPr>
        <p:spPr bwMode="auto">
          <a:xfrm>
            <a:off x="235500" y="440966"/>
            <a:ext cx="4455936" cy="76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  <a:noAutofit/>
          </a:bodyPr>
          <a:lstStyle>
            <a:lvl1pPr lvl="0" algn="l" defTabSz="457200" rtl="0" eaLnBrk="1" fontAlgn="base" hangingPunct="1">
              <a:spcBef>
                <a:spcPts val="0"/>
              </a:spcBef>
              <a:spcAft>
                <a:spcPct val="0"/>
              </a:spcAft>
              <a:buSzPct val="100000"/>
              <a:defRPr sz="2400" kern="12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1pPr>
            <a:lvl2pPr lvl="1" algn="l" defTabSz="457200" rtl="0" eaLnBrk="1" fontAlgn="base" hangingPunct="1">
              <a:spcBef>
                <a:spcPts val="0"/>
              </a:spcBef>
              <a:spcAft>
                <a:spcPct val="0"/>
              </a:spcAft>
              <a:buSzPct val="100000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lvl="2" algn="l" defTabSz="457200" rtl="0" eaLnBrk="1" fontAlgn="base" hangingPunct="1">
              <a:spcBef>
                <a:spcPts val="0"/>
              </a:spcBef>
              <a:spcAft>
                <a:spcPct val="0"/>
              </a:spcAft>
              <a:buSzPct val="100000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lvl="3" algn="l" defTabSz="457200" rtl="0" eaLnBrk="1" fontAlgn="base" hangingPunct="1">
              <a:spcBef>
                <a:spcPts val="0"/>
              </a:spcBef>
              <a:spcAft>
                <a:spcPct val="0"/>
              </a:spcAft>
              <a:buSzPct val="100000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lvl="4" algn="l" defTabSz="457200" rtl="0" eaLnBrk="1" fontAlgn="base" hangingPunct="1">
              <a:spcBef>
                <a:spcPts val="0"/>
              </a:spcBef>
              <a:spcAft>
                <a:spcPct val="0"/>
              </a:spcAft>
              <a:buSzPct val="100000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lvl="5" algn="l" defTabSz="457200" rtl="0" eaLnBrk="1" fontAlgn="base" hangingPunct="1">
              <a:spcBef>
                <a:spcPts val="0"/>
              </a:spcBef>
              <a:spcAft>
                <a:spcPct val="0"/>
              </a:spcAft>
              <a:buSzPct val="100000"/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6pPr>
            <a:lvl7pPr marL="914400" lvl="6" algn="l" defTabSz="457200" rtl="0" eaLnBrk="1" fontAlgn="base" hangingPunct="1">
              <a:spcBef>
                <a:spcPts val="0"/>
              </a:spcBef>
              <a:spcAft>
                <a:spcPct val="0"/>
              </a:spcAft>
              <a:buSzPct val="100000"/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7pPr>
            <a:lvl8pPr marL="1371600" lvl="7" algn="l" defTabSz="457200" rtl="0" eaLnBrk="1" fontAlgn="base" hangingPunct="1">
              <a:spcBef>
                <a:spcPts val="0"/>
              </a:spcBef>
              <a:spcAft>
                <a:spcPct val="0"/>
              </a:spcAft>
              <a:buSzPct val="100000"/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8pPr>
            <a:lvl9pPr marL="1828800" lvl="8" algn="l" defTabSz="457200" rtl="0" eaLnBrk="1" fontAlgn="base" hangingPunct="1">
              <a:spcBef>
                <a:spcPts val="0"/>
              </a:spcBef>
              <a:spcAft>
                <a:spcPct val="0"/>
              </a:spcAft>
              <a:buSzPct val="100000"/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" dirty="0" smtClean="0"/>
              <a:t>Modeling the Ecosystem</a:t>
            </a:r>
            <a:endParaRPr lang="en" dirty="0"/>
          </a:p>
        </p:txBody>
      </p:sp>
      <p:sp>
        <p:nvSpPr>
          <p:cNvPr id="11" name="Shape 302"/>
          <p:cNvSpPr txBox="1">
            <a:spLocks noGrp="1"/>
          </p:cNvSpPr>
          <p:nvPr>
            <p:ph type="body" idx="1"/>
          </p:nvPr>
        </p:nvSpPr>
        <p:spPr>
          <a:xfrm>
            <a:off x="0" y="965393"/>
            <a:ext cx="4014100" cy="1984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228600" lvl="0" indent="-228600">
              <a:spcBef>
                <a:spcPts val="0"/>
              </a:spcBef>
              <a:spcAft>
                <a:spcPts val="600"/>
              </a:spcAft>
              <a:buSzPct val="100000"/>
            </a:pPr>
            <a:r>
              <a:rPr lang="en" sz="1800" dirty="0">
                <a:solidFill>
                  <a:schemeClr val="bg1">
                    <a:lumMod val="75000"/>
                  </a:schemeClr>
                </a:solidFill>
              </a:rPr>
              <a:t>What is the ecosystem?</a:t>
            </a:r>
          </a:p>
          <a:p>
            <a:pPr marL="228600" lvl="0" indent="-228600">
              <a:spcBef>
                <a:spcPts val="0"/>
              </a:spcBef>
              <a:spcAft>
                <a:spcPts val="600"/>
              </a:spcAft>
              <a:buSzPct val="100000"/>
            </a:pPr>
            <a:r>
              <a:rPr lang="en" sz="1800" dirty="0">
                <a:solidFill>
                  <a:schemeClr val="bg1">
                    <a:lumMod val="75000"/>
                  </a:schemeClr>
                </a:solidFill>
              </a:rPr>
              <a:t>Why is the ecosystem important?</a:t>
            </a:r>
          </a:p>
          <a:p>
            <a:pPr marL="228600" lvl="0" indent="-228600">
              <a:spcBef>
                <a:spcPts val="0"/>
              </a:spcBef>
              <a:spcAft>
                <a:spcPts val="600"/>
              </a:spcAft>
              <a:buSzPct val="100000"/>
            </a:pPr>
            <a:r>
              <a:rPr lang="en" sz="1800" dirty="0">
                <a:solidFill>
                  <a:schemeClr val="bg1">
                    <a:lumMod val="75000"/>
                  </a:schemeClr>
                </a:solidFill>
              </a:rPr>
              <a:t>What have we done to model the ecosystem?</a:t>
            </a:r>
          </a:p>
          <a:p>
            <a:pPr marL="228600" lvl="0" indent="-228600">
              <a:spcBef>
                <a:spcPts val="0"/>
              </a:spcBef>
              <a:spcAft>
                <a:spcPts val="600"/>
              </a:spcAft>
              <a:buSzPct val="100000"/>
            </a:pPr>
            <a:r>
              <a:rPr lang="en" sz="1800" dirty="0"/>
              <a:t>What next?</a:t>
            </a:r>
          </a:p>
          <a:p>
            <a:pPr lvl="0">
              <a:spcBef>
                <a:spcPts val="0"/>
              </a:spcBef>
              <a:spcAft>
                <a:spcPts val="600"/>
              </a:spcAft>
              <a:buNone/>
            </a:pPr>
            <a:endParaRPr sz="1600" dirty="0"/>
          </a:p>
        </p:txBody>
      </p:sp>
    </p:spTree>
    <p:extLst>
      <p:ext uri="{BB962C8B-B14F-4D97-AF65-F5344CB8AC3E}">
        <p14:creationId xmlns:p14="http://schemas.microsoft.com/office/powerpoint/2010/main" val="3672981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Optional Slides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81226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Shape 392"/>
          <p:cNvSpPr txBox="1"/>
          <p:nvPr/>
        </p:nvSpPr>
        <p:spPr>
          <a:xfrm>
            <a:off x="303900" y="4028225"/>
            <a:ext cx="3618300" cy="1511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" sz="1800" dirty="0" smtClean="0">
                <a:solidFill>
                  <a:srgbClr val="980000"/>
                </a:solidFill>
              </a:rPr>
              <a:t>Component construction model</a:t>
            </a:r>
          </a:p>
          <a:p>
            <a:pPr marL="233363" lvl="0" indent="-233363" rtl="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" sz="1800" dirty="0" smtClean="0">
                <a:solidFill>
                  <a:schemeClr val="dk1"/>
                </a:solidFill>
              </a:rPr>
              <a:t>How are DFU’s composited to form components?</a:t>
            </a:r>
            <a:endParaRPr lang="en" sz="1800" dirty="0">
              <a:solidFill>
                <a:schemeClr val="dk1"/>
              </a:solidFill>
            </a:endParaRPr>
          </a:p>
        </p:txBody>
      </p:sp>
      <p:pic>
        <p:nvPicPr>
          <p:cNvPr id="393" name="Shape 393" descr="component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27030" y="1738859"/>
            <a:ext cx="4314590" cy="3090118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Shape 394"/>
          <p:cNvSpPr txBox="1"/>
          <p:nvPr/>
        </p:nvSpPr>
        <p:spPr>
          <a:xfrm>
            <a:off x="2709333" y="6083915"/>
            <a:ext cx="3725332" cy="378000"/>
          </a:xfrm>
          <a:prstGeom prst="rect">
            <a:avLst/>
          </a:prstGeom>
          <a:solidFill>
            <a:srgbClr val="FFFF99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lIns="91425" tIns="91425" rIns="91425" bIns="91425" anchor="ctr" anchorCtr="0">
            <a:noAutofit/>
          </a:bodyPr>
          <a:lstStyle>
            <a:defPPr>
              <a:defRPr lang="en-US"/>
            </a:defPPr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1pPr>
          </a:lstStyle>
          <a:p>
            <a:r>
              <a:rPr lang="en" dirty="0"/>
              <a:t>The components are </a:t>
            </a:r>
            <a:r>
              <a:rPr lang="en" dirty="0" smtClean="0"/>
              <a:t>assembled</a:t>
            </a:r>
            <a:endParaRPr lang="en" dirty="0"/>
          </a:p>
        </p:txBody>
      </p:sp>
      <p:sp>
        <p:nvSpPr>
          <p:cNvPr id="10" name="Shape 247"/>
          <p:cNvSpPr txBox="1">
            <a:spLocks/>
          </p:cNvSpPr>
          <p:nvPr/>
        </p:nvSpPr>
        <p:spPr bwMode="auto">
          <a:xfrm>
            <a:off x="235500" y="440966"/>
            <a:ext cx="4455936" cy="76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  <a:noAutofit/>
          </a:bodyPr>
          <a:lstStyle>
            <a:lvl1pPr lvl="0" algn="l" defTabSz="457200" rtl="0" eaLnBrk="1" fontAlgn="base" hangingPunct="1">
              <a:spcBef>
                <a:spcPts val="0"/>
              </a:spcBef>
              <a:spcAft>
                <a:spcPct val="0"/>
              </a:spcAft>
              <a:buSzPct val="100000"/>
              <a:defRPr sz="2400" kern="12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1pPr>
            <a:lvl2pPr lvl="1" algn="l" defTabSz="457200" rtl="0" eaLnBrk="1" fontAlgn="base" hangingPunct="1">
              <a:spcBef>
                <a:spcPts val="0"/>
              </a:spcBef>
              <a:spcAft>
                <a:spcPct val="0"/>
              </a:spcAft>
              <a:buSzPct val="100000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lvl="2" algn="l" defTabSz="457200" rtl="0" eaLnBrk="1" fontAlgn="base" hangingPunct="1">
              <a:spcBef>
                <a:spcPts val="0"/>
              </a:spcBef>
              <a:spcAft>
                <a:spcPct val="0"/>
              </a:spcAft>
              <a:buSzPct val="100000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lvl="3" algn="l" defTabSz="457200" rtl="0" eaLnBrk="1" fontAlgn="base" hangingPunct="1">
              <a:spcBef>
                <a:spcPts val="0"/>
              </a:spcBef>
              <a:spcAft>
                <a:spcPct val="0"/>
              </a:spcAft>
              <a:buSzPct val="100000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lvl="4" algn="l" defTabSz="457200" rtl="0" eaLnBrk="1" fontAlgn="base" hangingPunct="1">
              <a:spcBef>
                <a:spcPts val="0"/>
              </a:spcBef>
              <a:spcAft>
                <a:spcPct val="0"/>
              </a:spcAft>
              <a:buSzPct val="100000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lvl="5" algn="l" defTabSz="457200" rtl="0" eaLnBrk="1" fontAlgn="base" hangingPunct="1">
              <a:spcBef>
                <a:spcPts val="0"/>
              </a:spcBef>
              <a:spcAft>
                <a:spcPct val="0"/>
              </a:spcAft>
              <a:buSzPct val="100000"/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6pPr>
            <a:lvl7pPr marL="914400" lvl="6" algn="l" defTabSz="457200" rtl="0" eaLnBrk="1" fontAlgn="base" hangingPunct="1">
              <a:spcBef>
                <a:spcPts val="0"/>
              </a:spcBef>
              <a:spcAft>
                <a:spcPct val="0"/>
              </a:spcAft>
              <a:buSzPct val="100000"/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7pPr>
            <a:lvl8pPr marL="1371600" lvl="7" algn="l" defTabSz="457200" rtl="0" eaLnBrk="1" fontAlgn="base" hangingPunct="1">
              <a:spcBef>
                <a:spcPts val="0"/>
              </a:spcBef>
              <a:spcAft>
                <a:spcPct val="0"/>
              </a:spcAft>
              <a:buSzPct val="100000"/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8pPr>
            <a:lvl9pPr marL="1828800" lvl="8" algn="l" defTabSz="457200" rtl="0" eaLnBrk="1" fontAlgn="base" hangingPunct="1">
              <a:spcBef>
                <a:spcPts val="0"/>
              </a:spcBef>
              <a:spcAft>
                <a:spcPct val="0"/>
              </a:spcAft>
              <a:buSzPct val="100000"/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" dirty="0" smtClean="0"/>
              <a:t>Modeling the Ecosystem</a:t>
            </a:r>
            <a:endParaRPr lang="en" dirty="0"/>
          </a:p>
        </p:txBody>
      </p:sp>
      <p:sp>
        <p:nvSpPr>
          <p:cNvPr id="8" name="Shape 302"/>
          <p:cNvSpPr txBox="1">
            <a:spLocks noGrp="1"/>
          </p:cNvSpPr>
          <p:nvPr>
            <p:ph type="body" idx="1"/>
          </p:nvPr>
        </p:nvSpPr>
        <p:spPr>
          <a:xfrm>
            <a:off x="0" y="965393"/>
            <a:ext cx="4014100" cy="1984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228600" lvl="0" indent="-228600">
              <a:spcBef>
                <a:spcPts val="0"/>
              </a:spcBef>
              <a:spcAft>
                <a:spcPts val="600"/>
              </a:spcAft>
              <a:buSzPct val="100000"/>
            </a:pPr>
            <a:r>
              <a:rPr lang="en" sz="1800" dirty="0">
                <a:solidFill>
                  <a:schemeClr val="bg1">
                    <a:lumMod val="75000"/>
                  </a:schemeClr>
                </a:solidFill>
              </a:rPr>
              <a:t>What is the ecosystem?</a:t>
            </a:r>
          </a:p>
          <a:p>
            <a:pPr marL="228600" lvl="0" indent="-228600">
              <a:spcBef>
                <a:spcPts val="0"/>
              </a:spcBef>
              <a:spcAft>
                <a:spcPts val="600"/>
              </a:spcAft>
              <a:buSzPct val="100000"/>
            </a:pPr>
            <a:r>
              <a:rPr lang="en" sz="1800" dirty="0">
                <a:solidFill>
                  <a:schemeClr val="bg1">
                    <a:lumMod val="75000"/>
                  </a:schemeClr>
                </a:solidFill>
              </a:rPr>
              <a:t>Why is the ecosystem important?</a:t>
            </a:r>
          </a:p>
          <a:p>
            <a:pPr marL="228600" lvl="0" indent="-228600">
              <a:spcBef>
                <a:spcPts val="0"/>
              </a:spcBef>
              <a:spcAft>
                <a:spcPts val="600"/>
              </a:spcAft>
              <a:buSzPct val="100000"/>
            </a:pPr>
            <a:r>
              <a:rPr lang="en" sz="1800" dirty="0"/>
              <a:t>What have we done to model the ecosystem?</a:t>
            </a:r>
          </a:p>
          <a:p>
            <a:pPr marL="228600" lvl="0" indent="-228600">
              <a:spcBef>
                <a:spcPts val="0"/>
              </a:spcBef>
              <a:spcAft>
                <a:spcPts val="600"/>
              </a:spcAft>
              <a:buSzPct val="100000"/>
            </a:pPr>
            <a:r>
              <a:rPr lang="en" sz="1800" dirty="0">
                <a:solidFill>
                  <a:schemeClr val="bg1">
                    <a:lumMod val="75000"/>
                  </a:schemeClr>
                </a:solidFill>
              </a:rPr>
              <a:t>What next?</a:t>
            </a:r>
          </a:p>
          <a:p>
            <a:pPr lvl="0">
              <a:spcBef>
                <a:spcPts val="0"/>
              </a:spcBef>
              <a:spcAft>
                <a:spcPts val="600"/>
              </a:spcAft>
              <a:buNone/>
            </a:pPr>
            <a:endParaRPr sz="1600" dirty="0"/>
          </a:p>
        </p:txBody>
      </p:sp>
    </p:spTree>
    <p:extLst>
      <p:ext uri="{BB962C8B-B14F-4D97-AF65-F5344CB8AC3E}">
        <p14:creationId xmlns:p14="http://schemas.microsoft.com/office/powerpoint/2010/main" val="2425698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3" name="Shape 433"/>
          <p:cNvGrpSpPr/>
          <p:nvPr/>
        </p:nvGrpSpPr>
        <p:grpSpPr>
          <a:xfrm>
            <a:off x="5070160" y="662687"/>
            <a:ext cx="3864612" cy="1902514"/>
            <a:chOff x="6635702" y="4244175"/>
            <a:chExt cx="2339495" cy="798336"/>
          </a:xfrm>
        </p:grpSpPr>
        <p:sp>
          <p:nvSpPr>
            <p:cNvPr id="434" name="Shape 434"/>
            <p:cNvSpPr/>
            <p:nvPr/>
          </p:nvSpPr>
          <p:spPr>
            <a:xfrm>
              <a:off x="7137999" y="4244175"/>
              <a:ext cx="1296324" cy="798336"/>
            </a:xfrm>
            <a:prstGeom prst="cloud">
              <a:avLst/>
            </a:prstGeom>
            <a:solidFill>
              <a:srgbClr val="B7B7B7"/>
            </a:solidFill>
            <a:ln w="152400" cap="flat" cmpd="sng">
              <a:solidFill>
                <a:srgbClr val="CCCCCC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35" name="Shape 435"/>
            <p:cNvSpPr/>
            <p:nvPr/>
          </p:nvSpPr>
          <p:spPr>
            <a:xfrm>
              <a:off x="6635702" y="4458868"/>
              <a:ext cx="67500" cy="1020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36" name="Shape 436"/>
            <p:cNvSpPr/>
            <p:nvPr/>
          </p:nvSpPr>
          <p:spPr>
            <a:xfrm>
              <a:off x="6692416" y="4630674"/>
              <a:ext cx="67500" cy="1020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37" name="Shape 437"/>
            <p:cNvSpPr/>
            <p:nvPr/>
          </p:nvSpPr>
          <p:spPr>
            <a:xfrm>
              <a:off x="6749131" y="4802480"/>
              <a:ext cx="67500" cy="1020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cxnSp>
          <p:nvCxnSpPr>
            <p:cNvPr id="438" name="Shape 438"/>
            <p:cNvCxnSpPr/>
            <p:nvPr/>
          </p:nvCxnSpPr>
          <p:spPr>
            <a:xfrm>
              <a:off x="8833672" y="4462907"/>
              <a:ext cx="141300" cy="339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lg" len="lg"/>
              <a:tailEnd type="none" w="lg" len="lg"/>
            </a:ln>
          </p:spPr>
        </p:cxnSp>
        <p:cxnSp>
          <p:nvCxnSpPr>
            <p:cNvPr id="439" name="Shape 439"/>
            <p:cNvCxnSpPr/>
            <p:nvPr/>
          </p:nvCxnSpPr>
          <p:spPr>
            <a:xfrm rot="10800000" flipH="1">
              <a:off x="8907697" y="4802458"/>
              <a:ext cx="67500" cy="100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lg" len="lg"/>
              <a:tailEnd type="none" w="lg" len="lg"/>
            </a:ln>
          </p:spPr>
        </p:cxnSp>
        <p:cxnSp>
          <p:nvCxnSpPr>
            <p:cNvPr id="440" name="Shape 440"/>
            <p:cNvCxnSpPr/>
            <p:nvPr/>
          </p:nvCxnSpPr>
          <p:spPr>
            <a:xfrm>
              <a:off x="8740753" y="4571644"/>
              <a:ext cx="67800" cy="143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lg" len="lg"/>
              <a:tailEnd type="none" w="lg" len="lg"/>
            </a:ln>
          </p:spPr>
        </p:cxnSp>
        <p:cxnSp>
          <p:nvCxnSpPr>
            <p:cNvPr id="441" name="Shape 441"/>
            <p:cNvCxnSpPr/>
            <p:nvPr/>
          </p:nvCxnSpPr>
          <p:spPr>
            <a:xfrm rot="10800000" flipH="1">
              <a:off x="8672154" y="4571553"/>
              <a:ext cx="68700" cy="101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lg" len="lg"/>
              <a:tailEnd type="none" w="lg" len="lg"/>
            </a:ln>
          </p:spPr>
        </p:cxnSp>
        <p:cxnSp>
          <p:nvCxnSpPr>
            <p:cNvPr id="442" name="Shape 442"/>
            <p:cNvCxnSpPr/>
            <p:nvPr/>
          </p:nvCxnSpPr>
          <p:spPr>
            <a:xfrm>
              <a:off x="8671824" y="4672416"/>
              <a:ext cx="27000" cy="46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443" name="Shape 443"/>
            <p:cNvSpPr/>
            <p:nvPr/>
          </p:nvSpPr>
          <p:spPr>
            <a:xfrm>
              <a:off x="7521725" y="4677175"/>
              <a:ext cx="1385975" cy="228325"/>
            </a:xfrm>
            <a:custGeom>
              <a:avLst/>
              <a:gdLst/>
              <a:ahLst/>
              <a:cxnLst/>
              <a:rect l="0" t="0" r="0" b="0"/>
              <a:pathLst>
                <a:path w="55439" h="9133" extrusionOk="0">
                  <a:moveTo>
                    <a:pt x="55439" y="9043"/>
                  </a:moveTo>
                  <a:cubicBezTo>
                    <a:pt x="50187" y="8991"/>
                    <a:pt x="31790" y="9431"/>
                    <a:pt x="23931" y="8732"/>
                  </a:cubicBezTo>
                  <a:cubicBezTo>
                    <a:pt x="16071" y="8032"/>
                    <a:pt x="12272" y="6302"/>
                    <a:pt x="8284" y="4847"/>
                  </a:cubicBezTo>
                  <a:cubicBezTo>
                    <a:pt x="4295" y="3391"/>
                    <a:pt x="1380" y="807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lg" len="lg"/>
              <a:tailEnd type="none" w="lg" len="lg"/>
            </a:ln>
          </p:spPr>
        </p:sp>
        <p:sp>
          <p:nvSpPr>
            <p:cNvPr id="444" name="Shape 444"/>
            <p:cNvSpPr/>
            <p:nvPr/>
          </p:nvSpPr>
          <p:spPr>
            <a:xfrm>
              <a:off x="7607775" y="4605475"/>
              <a:ext cx="1366900" cy="198525"/>
            </a:xfrm>
            <a:custGeom>
              <a:avLst/>
              <a:gdLst/>
              <a:ahLst/>
              <a:cxnLst/>
              <a:rect l="0" t="0" r="0" b="0"/>
              <a:pathLst>
                <a:path w="54676" h="7941" extrusionOk="0">
                  <a:moveTo>
                    <a:pt x="54676" y="7871"/>
                  </a:moveTo>
                  <a:cubicBezTo>
                    <a:pt x="49299" y="7832"/>
                    <a:pt x="30080" y="8169"/>
                    <a:pt x="22418" y="7638"/>
                  </a:cubicBezTo>
                  <a:cubicBezTo>
                    <a:pt x="14755" y="7107"/>
                    <a:pt x="12436" y="5958"/>
                    <a:pt x="8700" y="4685"/>
                  </a:cubicBezTo>
                  <a:cubicBezTo>
                    <a:pt x="4963" y="3412"/>
                    <a:pt x="1450" y="780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lg" len="lg"/>
              <a:tailEnd type="none" w="lg" len="lg"/>
            </a:ln>
          </p:spPr>
        </p:sp>
        <p:sp>
          <p:nvSpPr>
            <p:cNvPr id="445" name="Shape 445"/>
            <p:cNvSpPr/>
            <p:nvPr/>
          </p:nvSpPr>
          <p:spPr>
            <a:xfrm>
              <a:off x="7857559" y="4462303"/>
              <a:ext cx="975115" cy="270319"/>
            </a:xfrm>
            <a:custGeom>
              <a:avLst/>
              <a:gdLst/>
              <a:ahLst/>
              <a:cxnLst/>
              <a:rect l="0" t="0" r="0" b="0"/>
              <a:pathLst>
                <a:path w="124179" h="47487" extrusionOk="0">
                  <a:moveTo>
                    <a:pt x="124179" y="0"/>
                  </a:moveTo>
                  <a:cubicBezTo>
                    <a:pt x="111384" y="1137"/>
                    <a:pt x="68106" y="-1090"/>
                    <a:pt x="47410" y="6824"/>
                  </a:cubicBezTo>
                  <a:cubicBezTo>
                    <a:pt x="26713" y="14738"/>
                    <a:pt x="7901" y="40709"/>
                    <a:pt x="0" y="47487"/>
                  </a:cubicBez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lg" len="lg"/>
              <a:tailEnd type="none" w="lg" len="lg"/>
            </a:ln>
          </p:spPr>
        </p:sp>
        <p:sp>
          <p:nvSpPr>
            <p:cNvPr id="446" name="Shape 446"/>
            <p:cNvSpPr/>
            <p:nvPr/>
          </p:nvSpPr>
          <p:spPr>
            <a:xfrm>
              <a:off x="8015512" y="4572555"/>
              <a:ext cx="725060" cy="204411"/>
            </a:xfrm>
            <a:custGeom>
              <a:avLst/>
              <a:gdLst/>
              <a:ahLst/>
              <a:cxnLst/>
              <a:rect l="0" t="0" r="0" b="0"/>
              <a:pathLst>
                <a:path w="92335" h="35909" extrusionOk="0">
                  <a:moveTo>
                    <a:pt x="92335" y="0"/>
                  </a:moveTo>
                  <a:cubicBezTo>
                    <a:pt x="82746" y="1094"/>
                    <a:pt x="50191" y="581"/>
                    <a:pt x="34802" y="6566"/>
                  </a:cubicBezTo>
                  <a:cubicBezTo>
                    <a:pt x="19412" y="12550"/>
                    <a:pt x="5800" y="31018"/>
                    <a:pt x="0" y="35909"/>
                  </a:cubicBez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lg" len="lg"/>
              <a:tailEnd type="none" w="lg" len="lg"/>
            </a:ln>
          </p:spPr>
        </p:sp>
        <p:sp>
          <p:nvSpPr>
            <p:cNvPr id="447" name="Shape 447"/>
            <p:cNvSpPr/>
            <p:nvPr/>
          </p:nvSpPr>
          <p:spPr>
            <a:xfrm>
              <a:off x="8202786" y="4647428"/>
              <a:ext cx="469367" cy="28268"/>
            </a:xfrm>
            <a:custGeom>
              <a:avLst/>
              <a:gdLst/>
              <a:ahLst/>
              <a:cxnLst/>
              <a:rect l="0" t="0" r="0" b="0"/>
              <a:pathLst>
                <a:path w="59773" h="4966" extrusionOk="0">
                  <a:moveTo>
                    <a:pt x="59773" y="4470"/>
                  </a:moveTo>
                  <a:cubicBezTo>
                    <a:pt x="53967" y="4504"/>
                    <a:pt x="34904" y="5420"/>
                    <a:pt x="24942" y="4675"/>
                  </a:cubicBezTo>
                  <a:cubicBezTo>
                    <a:pt x="14979" y="3930"/>
                    <a:pt x="4157" y="779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lg" len="lg"/>
              <a:tailEnd type="none" w="lg" len="lg"/>
            </a:ln>
          </p:spPr>
        </p:sp>
        <p:sp>
          <p:nvSpPr>
            <p:cNvPr id="448" name="Shape 448"/>
            <p:cNvSpPr/>
            <p:nvPr/>
          </p:nvSpPr>
          <p:spPr>
            <a:xfrm>
              <a:off x="8117343" y="4703143"/>
              <a:ext cx="691216" cy="23561"/>
            </a:xfrm>
            <a:custGeom>
              <a:avLst/>
              <a:gdLst/>
              <a:ahLst/>
              <a:cxnLst/>
              <a:rect l="0" t="0" r="0" b="0"/>
              <a:pathLst>
                <a:path w="88025" h="4139" extrusionOk="0">
                  <a:moveTo>
                    <a:pt x="88025" y="2054"/>
                  </a:moveTo>
                  <a:cubicBezTo>
                    <a:pt x="76652" y="2395"/>
                    <a:pt x="34457" y="4443"/>
                    <a:pt x="19787" y="4101"/>
                  </a:cubicBezTo>
                  <a:cubicBezTo>
                    <a:pt x="5116" y="3758"/>
                    <a:pt x="3297" y="683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lg" len="lg"/>
              <a:tailEnd type="none" w="lg" len="lg"/>
            </a:ln>
          </p:spPr>
        </p:sp>
        <p:sp>
          <p:nvSpPr>
            <p:cNvPr id="449" name="Shape 449"/>
            <p:cNvSpPr/>
            <p:nvPr/>
          </p:nvSpPr>
          <p:spPr>
            <a:xfrm>
              <a:off x="7354625" y="4461229"/>
              <a:ext cx="702550" cy="234025"/>
            </a:xfrm>
            <a:custGeom>
              <a:avLst/>
              <a:gdLst/>
              <a:ahLst/>
              <a:cxnLst/>
              <a:rect l="0" t="0" r="0" b="0"/>
              <a:pathLst>
                <a:path w="28102" h="9361" extrusionOk="0">
                  <a:moveTo>
                    <a:pt x="28102" y="4941"/>
                  </a:moveTo>
                  <a:cubicBezTo>
                    <a:pt x="26465" y="4229"/>
                    <a:pt x="21344" y="1339"/>
                    <a:pt x="18285" y="670"/>
                  </a:cubicBezTo>
                  <a:cubicBezTo>
                    <a:pt x="15225" y="0"/>
                    <a:pt x="12791" y="-523"/>
                    <a:pt x="9744" y="925"/>
                  </a:cubicBezTo>
                  <a:cubicBezTo>
                    <a:pt x="6696" y="2373"/>
                    <a:pt x="1624" y="7955"/>
                    <a:pt x="0" y="9361"/>
                  </a:cubicBez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lg" len="lg"/>
              <a:tailEnd type="none" w="lg" len="lg"/>
            </a:ln>
          </p:spPr>
        </p:sp>
        <p:sp>
          <p:nvSpPr>
            <p:cNvPr id="450" name="Shape 450"/>
            <p:cNvSpPr/>
            <p:nvPr/>
          </p:nvSpPr>
          <p:spPr>
            <a:xfrm>
              <a:off x="7449825" y="4560375"/>
              <a:ext cx="527675" cy="180200"/>
            </a:xfrm>
            <a:custGeom>
              <a:avLst/>
              <a:gdLst/>
              <a:ahLst/>
              <a:cxnLst/>
              <a:rect l="0" t="0" r="0" b="0"/>
              <a:pathLst>
                <a:path w="21107" h="7208" extrusionOk="0">
                  <a:moveTo>
                    <a:pt x="21107" y="3270"/>
                  </a:moveTo>
                  <a:cubicBezTo>
                    <a:pt x="19747" y="2760"/>
                    <a:pt x="15242" y="581"/>
                    <a:pt x="12948" y="210"/>
                  </a:cubicBezTo>
                  <a:cubicBezTo>
                    <a:pt x="10653" y="-161"/>
                    <a:pt x="9496" y="-127"/>
                    <a:pt x="7338" y="1039"/>
                  </a:cubicBezTo>
                  <a:cubicBezTo>
                    <a:pt x="5180" y="2205"/>
                    <a:pt x="1223" y="6179"/>
                    <a:pt x="0" y="7208"/>
                  </a:cubicBez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lg" len="lg"/>
              <a:tailEnd type="none" w="lg" len="lg"/>
            </a:ln>
          </p:spPr>
        </p:sp>
        <p:sp>
          <p:nvSpPr>
            <p:cNvPr id="451" name="Shape 451"/>
            <p:cNvSpPr/>
            <p:nvPr/>
          </p:nvSpPr>
          <p:spPr>
            <a:xfrm>
              <a:off x="6727262" y="4626983"/>
              <a:ext cx="1020322" cy="198554"/>
            </a:xfrm>
            <a:custGeom>
              <a:avLst/>
              <a:gdLst/>
              <a:ahLst/>
              <a:cxnLst/>
              <a:rect l="0" t="0" r="0" b="0"/>
              <a:pathLst>
                <a:path w="129936" h="34880" extrusionOk="0">
                  <a:moveTo>
                    <a:pt x="129936" y="31467"/>
                  </a:moveTo>
                  <a:cubicBezTo>
                    <a:pt x="128373" y="32035"/>
                    <a:pt x="124199" y="34935"/>
                    <a:pt x="120560" y="34879"/>
                  </a:cubicBezTo>
                  <a:cubicBezTo>
                    <a:pt x="116920" y="34822"/>
                    <a:pt x="115412" y="35220"/>
                    <a:pt x="108097" y="31126"/>
                  </a:cubicBezTo>
                  <a:cubicBezTo>
                    <a:pt x="100781" y="27031"/>
                    <a:pt x="86511" y="15374"/>
                    <a:pt x="76667" y="10313"/>
                  </a:cubicBezTo>
                  <a:cubicBezTo>
                    <a:pt x="66822" y="5251"/>
                    <a:pt x="61808" y="2379"/>
                    <a:pt x="49031" y="759"/>
                  </a:cubicBezTo>
                  <a:cubicBezTo>
                    <a:pt x="36253" y="-861"/>
                    <a:pt x="8171" y="620"/>
                    <a:pt x="0" y="593"/>
                  </a:cubicBez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lg" len="lg"/>
              <a:tailEnd type="none" w="lg" len="lg"/>
            </a:ln>
          </p:spPr>
        </p:sp>
        <p:sp>
          <p:nvSpPr>
            <p:cNvPr id="452" name="Shape 452"/>
            <p:cNvSpPr/>
            <p:nvPr/>
          </p:nvSpPr>
          <p:spPr>
            <a:xfrm>
              <a:off x="6727262" y="4723689"/>
              <a:ext cx="1193375" cy="210115"/>
            </a:xfrm>
            <a:custGeom>
              <a:avLst/>
              <a:gdLst/>
              <a:ahLst/>
              <a:cxnLst/>
              <a:rect l="0" t="0" r="0" b="0"/>
              <a:pathLst>
                <a:path w="151974" h="36911" extrusionOk="0">
                  <a:moveTo>
                    <a:pt x="151974" y="24727"/>
                  </a:moveTo>
                  <a:cubicBezTo>
                    <a:pt x="149267" y="26317"/>
                    <a:pt x="142765" y="32565"/>
                    <a:pt x="135737" y="34270"/>
                  </a:cubicBezTo>
                  <a:cubicBezTo>
                    <a:pt x="128709" y="35974"/>
                    <a:pt x="119786" y="38875"/>
                    <a:pt x="109806" y="34952"/>
                  </a:cubicBezTo>
                  <a:cubicBezTo>
                    <a:pt x="99825" y="31028"/>
                    <a:pt x="85668" y="16471"/>
                    <a:pt x="75855" y="10728"/>
                  </a:cubicBezTo>
                  <a:cubicBezTo>
                    <a:pt x="66042" y="4984"/>
                    <a:pt x="63570" y="2009"/>
                    <a:pt x="50928" y="492"/>
                  </a:cubicBezTo>
                  <a:cubicBezTo>
                    <a:pt x="38285" y="-1025"/>
                    <a:pt x="8488" y="1433"/>
                    <a:pt x="0" y="1622"/>
                  </a:cubicBez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lg" len="lg"/>
              <a:tailEnd type="none" w="lg" len="lg"/>
            </a:ln>
          </p:spPr>
        </p:sp>
        <p:sp>
          <p:nvSpPr>
            <p:cNvPr id="453" name="Shape 453"/>
            <p:cNvSpPr/>
            <p:nvPr/>
          </p:nvSpPr>
          <p:spPr>
            <a:xfrm>
              <a:off x="6670175" y="4453626"/>
              <a:ext cx="843575" cy="91275"/>
            </a:xfrm>
            <a:custGeom>
              <a:avLst/>
              <a:gdLst/>
              <a:ahLst/>
              <a:cxnLst/>
              <a:rect l="0" t="0" r="0" b="0"/>
              <a:pathLst>
                <a:path w="33743" h="3651" extrusionOk="0">
                  <a:moveTo>
                    <a:pt x="33743" y="3651"/>
                  </a:moveTo>
                  <a:cubicBezTo>
                    <a:pt x="32116" y="3087"/>
                    <a:pt x="29605" y="844"/>
                    <a:pt x="23982" y="270"/>
                  </a:cubicBezTo>
                  <a:cubicBezTo>
                    <a:pt x="18358" y="-304"/>
                    <a:pt x="3997" y="217"/>
                    <a:pt x="0" y="207"/>
                  </a:cubicBez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lg" len="lg"/>
              <a:tailEnd type="none" w="lg" len="lg"/>
            </a:ln>
          </p:spPr>
        </p:sp>
        <p:sp>
          <p:nvSpPr>
            <p:cNvPr id="454" name="Shape 454"/>
            <p:cNvSpPr/>
            <p:nvPr/>
          </p:nvSpPr>
          <p:spPr>
            <a:xfrm>
              <a:off x="6669650" y="4561101"/>
              <a:ext cx="756475" cy="60300"/>
            </a:xfrm>
            <a:custGeom>
              <a:avLst/>
              <a:gdLst/>
              <a:ahLst/>
              <a:cxnLst/>
              <a:rect l="0" t="0" r="0" b="0"/>
              <a:pathLst>
                <a:path w="30259" h="2412" extrusionOk="0">
                  <a:moveTo>
                    <a:pt x="30259" y="2412"/>
                  </a:moveTo>
                  <a:cubicBezTo>
                    <a:pt x="28962" y="2050"/>
                    <a:pt x="27525" y="642"/>
                    <a:pt x="22482" y="245"/>
                  </a:cubicBezTo>
                  <a:cubicBezTo>
                    <a:pt x="17438" y="-152"/>
                    <a:pt x="3747" y="62"/>
                    <a:pt x="0" y="26"/>
                  </a:cubicBez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lg" len="lg"/>
              <a:tailEnd type="none" w="lg" len="lg"/>
            </a:ln>
          </p:spPr>
        </p:sp>
        <p:sp>
          <p:nvSpPr>
            <p:cNvPr id="455" name="Shape 455"/>
            <p:cNvSpPr/>
            <p:nvPr/>
          </p:nvSpPr>
          <p:spPr>
            <a:xfrm>
              <a:off x="6782301" y="4765929"/>
              <a:ext cx="497196" cy="36357"/>
            </a:xfrm>
            <a:custGeom>
              <a:avLst/>
              <a:gdLst/>
              <a:ahLst/>
              <a:cxnLst/>
              <a:rect l="0" t="0" r="0" b="0"/>
              <a:pathLst>
                <a:path w="63317" h="6387" extrusionOk="0">
                  <a:moveTo>
                    <a:pt x="63317" y="0"/>
                  </a:moveTo>
                  <a:cubicBezTo>
                    <a:pt x="61039" y="911"/>
                    <a:pt x="60206" y="4405"/>
                    <a:pt x="49654" y="5470"/>
                  </a:cubicBezTo>
                  <a:cubicBezTo>
                    <a:pt x="39101" y="6534"/>
                    <a:pt x="8275" y="6234"/>
                    <a:pt x="0" y="6387"/>
                  </a:cubicBez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lg" len="lg"/>
              <a:tailEnd type="none" w="lg" len="lg"/>
            </a:ln>
          </p:spPr>
        </p:sp>
        <p:sp>
          <p:nvSpPr>
            <p:cNvPr id="456" name="Shape 456"/>
            <p:cNvSpPr/>
            <p:nvPr/>
          </p:nvSpPr>
          <p:spPr>
            <a:xfrm>
              <a:off x="6782819" y="4811663"/>
              <a:ext cx="591874" cy="93174"/>
            </a:xfrm>
            <a:custGeom>
              <a:avLst/>
              <a:gdLst/>
              <a:ahLst/>
              <a:cxnLst/>
              <a:rect l="0" t="0" r="0" b="0"/>
              <a:pathLst>
                <a:path w="75374" h="16368" extrusionOk="0">
                  <a:moveTo>
                    <a:pt x="75374" y="0"/>
                  </a:moveTo>
                  <a:cubicBezTo>
                    <a:pt x="72029" y="2283"/>
                    <a:pt x="67867" y="10972"/>
                    <a:pt x="55305" y="13700"/>
                  </a:cubicBezTo>
                  <a:cubicBezTo>
                    <a:pt x="42742" y="16428"/>
                    <a:pt x="9217" y="15923"/>
                    <a:pt x="0" y="16368"/>
                  </a:cubicBez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lg" len="lg"/>
              <a:tailEnd type="none" w="lg" len="lg"/>
            </a:ln>
          </p:spPr>
        </p:sp>
      </p:grpSp>
      <p:sp>
        <p:nvSpPr>
          <p:cNvPr id="32" name="Shape 302"/>
          <p:cNvSpPr txBox="1">
            <a:spLocks/>
          </p:cNvSpPr>
          <p:nvPr/>
        </p:nvSpPr>
        <p:spPr>
          <a:xfrm>
            <a:off x="227700" y="1185535"/>
            <a:ext cx="3618300" cy="1314214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kern="12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ern="12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317500">
              <a:spcBef>
                <a:spcPts val="0"/>
              </a:spcBef>
              <a:buSzPct val="100000"/>
            </a:pPr>
            <a:r>
              <a:rPr lang="en-US" sz="1400" dirty="0" smtClean="0">
                <a:solidFill>
                  <a:schemeClr val="bg1">
                    <a:lumMod val="85000"/>
                  </a:schemeClr>
                </a:solidFill>
              </a:rPr>
              <a:t>What is the ecosystem?</a:t>
            </a:r>
          </a:p>
          <a:p>
            <a:pPr marL="457200" indent="-317500">
              <a:spcBef>
                <a:spcPts val="0"/>
              </a:spcBef>
              <a:buSzPct val="100000"/>
            </a:pPr>
            <a:r>
              <a:rPr lang="en-US" sz="1400" dirty="0" smtClean="0">
                <a:solidFill>
                  <a:schemeClr val="bg1">
                    <a:lumMod val="85000"/>
                  </a:schemeClr>
                </a:solidFill>
              </a:rPr>
              <a:t>Why is the ecosystem important?</a:t>
            </a:r>
          </a:p>
          <a:p>
            <a:pPr marL="457200" indent="-317500">
              <a:spcBef>
                <a:spcPts val="0"/>
              </a:spcBef>
              <a:buSzPct val="100000"/>
            </a:pPr>
            <a:r>
              <a:rPr lang="en-US" sz="1400" dirty="0" smtClean="0">
                <a:solidFill>
                  <a:schemeClr val="bg1">
                    <a:lumMod val="85000"/>
                  </a:schemeClr>
                </a:solidFill>
              </a:rPr>
              <a:t>What have we done to model the ecosystem?</a:t>
            </a:r>
          </a:p>
          <a:p>
            <a:pPr marL="457200" indent="-317500">
              <a:spcBef>
                <a:spcPts val="0"/>
              </a:spcBef>
              <a:buSzPct val="100000"/>
            </a:pPr>
            <a:r>
              <a:rPr lang="en-US" sz="1400" dirty="0" smtClean="0"/>
              <a:t>What next?</a:t>
            </a:r>
          </a:p>
          <a:p>
            <a:pPr>
              <a:spcBef>
                <a:spcPts val="0"/>
              </a:spcBef>
              <a:buFont typeface="Arial" charset="0"/>
              <a:buNone/>
            </a:pPr>
            <a:endParaRPr lang="en-US" dirty="0"/>
          </a:p>
        </p:txBody>
      </p:sp>
      <p:sp>
        <p:nvSpPr>
          <p:cNvPr id="33" name="Shape 247"/>
          <p:cNvSpPr txBox="1">
            <a:spLocks/>
          </p:cNvSpPr>
          <p:nvPr/>
        </p:nvSpPr>
        <p:spPr bwMode="auto">
          <a:xfrm>
            <a:off x="235500" y="440966"/>
            <a:ext cx="4455936" cy="76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  <a:noAutofit/>
          </a:bodyPr>
          <a:lstStyle>
            <a:lvl1pPr lvl="0" algn="l" defTabSz="457200" rtl="0" eaLnBrk="1" fontAlgn="base" hangingPunct="1">
              <a:spcBef>
                <a:spcPts val="0"/>
              </a:spcBef>
              <a:spcAft>
                <a:spcPct val="0"/>
              </a:spcAft>
              <a:buSzPct val="100000"/>
              <a:defRPr sz="2400" kern="12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1pPr>
            <a:lvl2pPr lvl="1" algn="l" defTabSz="457200" rtl="0" eaLnBrk="1" fontAlgn="base" hangingPunct="1">
              <a:spcBef>
                <a:spcPts val="0"/>
              </a:spcBef>
              <a:spcAft>
                <a:spcPct val="0"/>
              </a:spcAft>
              <a:buSzPct val="100000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lvl="2" algn="l" defTabSz="457200" rtl="0" eaLnBrk="1" fontAlgn="base" hangingPunct="1">
              <a:spcBef>
                <a:spcPts val="0"/>
              </a:spcBef>
              <a:spcAft>
                <a:spcPct val="0"/>
              </a:spcAft>
              <a:buSzPct val="100000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lvl="3" algn="l" defTabSz="457200" rtl="0" eaLnBrk="1" fontAlgn="base" hangingPunct="1">
              <a:spcBef>
                <a:spcPts val="0"/>
              </a:spcBef>
              <a:spcAft>
                <a:spcPct val="0"/>
              </a:spcAft>
              <a:buSzPct val="100000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lvl="4" algn="l" defTabSz="457200" rtl="0" eaLnBrk="1" fontAlgn="base" hangingPunct="1">
              <a:spcBef>
                <a:spcPts val="0"/>
              </a:spcBef>
              <a:spcAft>
                <a:spcPct val="0"/>
              </a:spcAft>
              <a:buSzPct val="100000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lvl="5" algn="l" defTabSz="457200" rtl="0" eaLnBrk="1" fontAlgn="base" hangingPunct="1">
              <a:spcBef>
                <a:spcPts val="0"/>
              </a:spcBef>
              <a:spcAft>
                <a:spcPct val="0"/>
              </a:spcAft>
              <a:buSzPct val="100000"/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6pPr>
            <a:lvl7pPr marL="914400" lvl="6" algn="l" defTabSz="457200" rtl="0" eaLnBrk="1" fontAlgn="base" hangingPunct="1">
              <a:spcBef>
                <a:spcPts val="0"/>
              </a:spcBef>
              <a:spcAft>
                <a:spcPct val="0"/>
              </a:spcAft>
              <a:buSzPct val="100000"/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7pPr>
            <a:lvl8pPr marL="1371600" lvl="7" algn="l" defTabSz="457200" rtl="0" eaLnBrk="1" fontAlgn="base" hangingPunct="1">
              <a:spcBef>
                <a:spcPts val="0"/>
              </a:spcBef>
              <a:spcAft>
                <a:spcPct val="0"/>
              </a:spcAft>
              <a:buSzPct val="100000"/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8pPr>
            <a:lvl9pPr marL="1828800" lvl="8" algn="l" defTabSz="457200" rtl="0" eaLnBrk="1" fontAlgn="base" hangingPunct="1">
              <a:spcBef>
                <a:spcPts val="0"/>
              </a:spcBef>
              <a:spcAft>
                <a:spcPct val="0"/>
              </a:spcAft>
              <a:buSzPct val="100000"/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" dirty="0" smtClean="0"/>
              <a:t>Modeling the Ecosystem</a:t>
            </a:r>
            <a:endParaRPr lang="en" dirty="0"/>
          </a:p>
        </p:txBody>
      </p:sp>
      <p:sp>
        <p:nvSpPr>
          <p:cNvPr id="34" name="Shape 425"/>
          <p:cNvSpPr txBox="1"/>
          <p:nvPr/>
        </p:nvSpPr>
        <p:spPr>
          <a:xfrm>
            <a:off x="335584" y="5956475"/>
            <a:ext cx="8408400" cy="378000"/>
          </a:xfrm>
          <a:prstGeom prst="rect">
            <a:avLst/>
          </a:prstGeom>
          <a:solidFill>
            <a:srgbClr val="FFFF99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lIns="91425" tIns="91425" rIns="91425" bIns="91425" anchor="ctr" anchorCtr="0">
            <a:noAutofit/>
          </a:bodyPr>
          <a:lstStyle>
            <a:defPPr>
              <a:defRPr lang="en-US"/>
            </a:defPPr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1pPr>
          </a:lstStyle>
          <a:p>
            <a:r>
              <a:rPr lang="en" dirty="0"/>
              <a:t>The ecosystem mega-model specifies behavior for the constructed </a:t>
            </a:r>
            <a:r>
              <a:rPr lang="en" dirty="0" smtClean="0"/>
              <a:t>system</a:t>
            </a:r>
            <a:endParaRPr lang="en" dirty="0"/>
          </a:p>
        </p:txBody>
      </p:sp>
      <p:sp>
        <p:nvSpPr>
          <p:cNvPr id="35" name="Shape 430"/>
          <p:cNvSpPr txBox="1"/>
          <p:nvPr/>
        </p:nvSpPr>
        <p:spPr>
          <a:xfrm>
            <a:off x="477745" y="4645310"/>
            <a:ext cx="3761048" cy="121760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l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en" sz="1100" dirty="0" smtClean="0">
                <a:solidFill>
                  <a:srgbClr val="980000"/>
                </a:solidFill>
              </a:rPr>
              <a:t>Stream Based Data Storage Models</a:t>
            </a:r>
            <a:endParaRPr lang="en" sz="1100" dirty="0">
              <a:solidFill>
                <a:srgbClr val="980000"/>
              </a:solidFill>
            </a:endParaRPr>
          </a:p>
          <a:p>
            <a:pPr marL="171450" lvl="0" indent="-171450" rtl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1100" dirty="0" smtClean="0"/>
              <a:t>Run time</a:t>
            </a:r>
          </a:p>
          <a:p>
            <a:pPr marL="171450" lvl="0" indent="-171450" rtl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1100" dirty="0" smtClean="0"/>
              <a:t>Model edits</a:t>
            </a:r>
            <a:endParaRPr lang="en" sz="1100" dirty="0"/>
          </a:p>
          <a:p>
            <a:pPr marL="171450" lvl="0" indent="-171450" rtl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1100" dirty="0" smtClean="0"/>
              <a:t>Data store queries</a:t>
            </a:r>
          </a:p>
          <a:p>
            <a:pPr marL="171450" lvl="0" indent="-171450" rtl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1100" dirty="0" smtClean="0"/>
              <a:t>Performance studies</a:t>
            </a:r>
          </a:p>
        </p:txBody>
      </p:sp>
      <p:sp>
        <p:nvSpPr>
          <p:cNvPr id="36" name="Shape 431"/>
          <p:cNvSpPr txBox="1"/>
          <p:nvPr/>
        </p:nvSpPr>
        <p:spPr>
          <a:xfrm>
            <a:off x="4405164" y="2831611"/>
            <a:ext cx="3112519" cy="105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en" sz="1100" dirty="0">
                <a:solidFill>
                  <a:srgbClr val="980000"/>
                </a:solidFill>
              </a:rPr>
              <a:t>Visualizations</a:t>
            </a:r>
          </a:p>
          <a:p>
            <a:pPr marL="196850" lvl="0" indent="-171450" rtl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Font typeface="Arial" panose="020B0604020202020204" pitchFamily="34" charset="0"/>
              <a:buChar char="•"/>
            </a:pPr>
            <a:r>
              <a:rPr lang="en" sz="1100" dirty="0">
                <a:solidFill>
                  <a:schemeClr val="dk1"/>
                </a:solidFill>
              </a:rPr>
              <a:t>Type-system examination and editing.</a:t>
            </a:r>
          </a:p>
          <a:p>
            <a:pPr marL="196850" lvl="0" indent="-171450" rtl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Font typeface="Arial" panose="020B0604020202020204" pitchFamily="34" charset="0"/>
              <a:buChar char="•"/>
            </a:pPr>
            <a:r>
              <a:rPr lang="en" sz="1100" dirty="0">
                <a:solidFill>
                  <a:schemeClr val="dk1"/>
                </a:solidFill>
              </a:rPr>
              <a:t>Impact analysis examination.</a:t>
            </a:r>
          </a:p>
          <a:p>
            <a:pPr marL="196850" lvl="0" indent="-171450" rtl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Font typeface="Arial" panose="020B0604020202020204" pitchFamily="34" charset="0"/>
              <a:buChar char="•"/>
            </a:pPr>
            <a:r>
              <a:rPr lang="en" sz="1100" dirty="0">
                <a:solidFill>
                  <a:schemeClr val="dk1"/>
                </a:solidFill>
              </a:rPr>
              <a:t>Initiate mediation activities</a:t>
            </a:r>
            <a:r>
              <a:rPr lang="en" sz="1100" dirty="0" smtClean="0">
                <a:solidFill>
                  <a:schemeClr val="dk1"/>
                </a:solidFill>
              </a:rPr>
              <a:t>.</a:t>
            </a:r>
          </a:p>
          <a:p>
            <a:pPr marL="196850" lvl="0" indent="-171450" rtl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Font typeface="Arial" panose="020B0604020202020204" pitchFamily="34" charset="0"/>
              <a:buChar char="•"/>
            </a:pPr>
            <a:r>
              <a:rPr lang="en" sz="1100" dirty="0" smtClean="0">
                <a:solidFill>
                  <a:schemeClr val="dk1"/>
                </a:solidFill>
              </a:rPr>
              <a:t>Graph based visualization</a:t>
            </a:r>
          </a:p>
          <a:p>
            <a:pPr marL="196850" lvl="0" indent="-171450" rtl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Font typeface="Arial" panose="020B0604020202020204" pitchFamily="34" charset="0"/>
              <a:buChar char="•"/>
            </a:pPr>
            <a:r>
              <a:rPr lang="en" sz="1100" dirty="0" smtClean="0">
                <a:solidFill>
                  <a:schemeClr val="dk1"/>
                </a:solidFill>
              </a:rPr>
              <a:t>Other perceptive models</a:t>
            </a:r>
            <a:endParaRPr lang="en" sz="1100" dirty="0">
              <a:solidFill>
                <a:schemeClr val="dk1"/>
              </a:solidFill>
            </a:endParaRPr>
          </a:p>
        </p:txBody>
      </p:sp>
      <p:sp>
        <p:nvSpPr>
          <p:cNvPr id="37" name="Shape 432"/>
          <p:cNvSpPr txBox="1"/>
          <p:nvPr/>
        </p:nvSpPr>
        <p:spPr>
          <a:xfrm>
            <a:off x="4405164" y="3923508"/>
            <a:ext cx="4364078" cy="1884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en" sz="1100" dirty="0">
                <a:solidFill>
                  <a:srgbClr val="980000"/>
                </a:solidFill>
              </a:rPr>
              <a:t>Analysis of Models by Graph Traversal</a:t>
            </a:r>
          </a:p>
          <a:p>
            <a:pPr marL="196850" lvl="0" indent="-171450" rtl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Font typeface="Arial" panose="020B0604020202020204" pitchFamily="34" charset="0"/>
              <a:buChar char="•"/>
            </a:pPr>
            <a:r>
              <a:rPr lang="en" sz="1100" dirty="0">
                <a:solidFill>
                  <a:schemeClr val="dk1"/>
                </a:solidFill>
              </a:rPr>
              <a:t>Source code contain more information than needed for analysis </a:t>
            </a:r>
            <a:br>
              <a:rPr lang="en" sz="1100" dirty="0">
                <a:solidFill>
                  <a:schemeClr val="dk1"/>
                </a:solidFill>
              </a:rPr>
            </a:br>
            <a:r>
              <a:rPr lang="en" sz="1100" dirty="0">
                <a:solidFill>
                  <a:schemeClr val="dk1"/>
                </a:solidFill>
              </a:rPr>
              <a:t>—models strip away the incidental complexity— . </a:t>
            </a:r>
          </a:p>
          <a:p>
            <a:pPr marL="196850" lvl="0" indent="-171450" rtl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Font typeface="Arial" panose="020B0604020202020204" pitchFamily="34" charset="0"/>
              <a:buChar char="•"/>
            </a:pPr>
            <a:r>
              <a:rPr lang="en" sz="1100" dirty="0">
                <a:solidFill>
                  <a:schemeClr val="dk1"/>
                </a:solidFill>
              </a:rPr>
              <a:t>Source code lacks information for many types of analysis </a:t>
            </a:r>
            <a:br>
              <a:rPr lang="en" sz="1100" dirty="0">
                <a:solidFill>
                  <a:schemeClr val="dk1"/>
                </a:solidFill>
              </a:rPr>
            </a:br>
            <a:r>
              <a:rPr lang="en" sz="1100" dirty="0">
                <a:solidFill>
                  <a:schemeClr val="dk1"/>
                </a:solidFill>
              </a:rPr>
              <a:t>—integrating specification through annotations can help— </a:t>
            </a:r>
          </a:p>
          <a:p>
            <a:pPr marL="196850" lvl="0" indent="-171450" rtl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Font typeface="Arial" panose="020B0604020202020204" pitchFamily="34" charset="0"/>
              <a:buChar char="•"/>
            </a:pPr>
            <a:r>
              <a:rPr lang="en" sz="1100" dirty="0">
                <a:solidFill>
                  <a:schemeClr val="dk1"/>
                </a:solidFill>
              </a:rPr>
              <a:t>Conveniently retain inter-model relationships </a:t>
            </a:r>
            <a:br>
              <a:rPr lang="en" sz="1100" dirty="0">
                <a:solidFill>
                  <a:schemeClr val="dk1"/>
                </a:solidFill>
              </a:rPr>
            </a:br>
            <a:r>
              <a:rPr lang="en" sz="1100" dirty="0">
                <a:solidFill>
                  <a:schemeClr val="dk1"/>
                </a:solidFill>
              </a:rPr>
              <a:t>—Identify conflicts by examining cross cuts—.</a:t>
            </a:r>
          </a:p>
        </p:txBody>
      </p:sp>
      <p:sp>
        <p:nvSpPr>
          <p:cNvPr id="38" name="Shape 457"/>
          <p:cNvSpPr txBox="1"/>
          <p:nvPr/>
        </p:nvSpPr>
        <p:spPr>
          <a:xfrm>
            <a:off x="477745" y="2555255"/>
            <a:ext cx="3761048" cy="805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 sz="1100" dirty="0">
                <a:solidFill>
                  <a:srgbClr val="980000"/>
                </a:solidFill>
              </a:rPr>
              <a:t>Graph Based Macro Templates for Implementation</a:t>
            </a:r>
          </a:p>
          <a:p>
            <a:pPr marL="196850" lvl="0" indent="-171450" rtl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Font typeface="Arial" panose="020B0604020202020204" pitchFamily="34" charset="0"/>
              <a:buChar char="•"/>
            </a:pPr>
            <a:r>
              <a:rPr lang="en" sz="1100" dirty="0">
                <a:solidFill>
                  <a:schemeClr val="dk1"/>
                </a:solidFill>
              </a:rPr>
              <a:t>Compose software elements by binding templates.</a:t>
            </a:r>
          </a:p>
          <a:p>
            <a:pPr marL="196850" lvl="0" indent="-171450" rtl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Font typeface="Arial" panose="020B0604020202020204" pitchFamily="34" charset="0"/>
              <a:buChar char="•"/>
            </a:pPr>
            <a:r>
              <a:rPr lang="en" sz="1100" dirty="0">
                <a:solidFill>
                  <a:schemeClr val="dk1"/>
                </a:solidFill>
              </a:rPr>
              <a:t>Archive templates as tree fragments.</a:t>
            </a:r>
          </a:p>
        </p:txBody>
      </p:sp>
      <p:sp>
        <p:nvSpPr>
          <p:cNvPr id="39" name="Shape 458"/>
          <p:cNvSpPr txBox="1"/>
          <p:nvPr/>
        </p:nvSpPr>
        <p:spPr>
          <a:xfrm>
            <a:off x="477745" y="3416561"/>
            <a:ext cx="3927419" cy="105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 sz="1100" dirty="0">
                <a:solidFill>
                  <a:srgbClr val="980000"/>
                </a:solidFill>
              </a:rPr>
              <a:t>Specification Based Verification</a:t>
            </a:r>
          </a:p>
          <a:p>
            <a:pPr marL="196850" lvl="0" indent="-171450" rtl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Font typeface="Arial" panose="020B0604020202020204" pitchFamily="34" charset="0"/>
              <a:buChar char="•"/>
            </a:pPr>
            <a:r>
              <a:rPr lang="en" sz="1100" dirty="0">
                <a:solidFill>
                  <a:schemeClr val="dk1"/>
                </a:solidFill>
              </a:rPr>
              <a:t>Use formally validated components when available.</a:t>
            </a:r>
          </a:p>
          <a:p>
            <a:pPr marL="196850" lvl="0" indent="-171450" rtl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Font typeface="Arial" panose="020B0604020202020204" pitchFamily="34" charset="0"/>
              <a:buChar char="•"/>
            </a:pPr>
            <a:r>
              <a:rPr lang="en" sz="1100" dirty="0">
                <a:solidFill>
                  <a:schemeClr val="dk1"/>
                </a:solidFill>
              </a:rPr>
              <a:t>Type-based checking.</a:t>
            </a:r>
          </a:p>
          <a:p>
            <a:pPr marL="196850" lvl="0" indent="-171450" rtl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Font typeface="Arial" panose="020B0604020202020204" pitchFamily="34" charset="0"/>
              <a:buChar char="•"/>
            </a:pPr>
            <a:r>
              <a:rPr lang="en" sz="1100" dirty="0">
                <a:solidFill>
                  <a:schemeClr val="dk1"/>
                </a:solidFill>
              </a:rPr>
              <a:t>Property based testing in simulated environments.</a:t>
            </a:r>
          </a:p>
        </p:txBody>
      </p:sp>
    </p:spTree>
    <p:extLst>
      <p:ext uri="{BB962C8B-B14F-4D97-AF65-F5344CB8AC3E}">
        <p14:creationId xmlns:p14="http://schemas.microsoft.com/office/powerpoint/2010/main" val="1692144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700" y="373910"/>
            <a:ext cx="8520600" cy="763500"/>
          </a:xfrm>
        </p:spPr>
        <p:txBody>
          <a:bodyPr/>
          <a:lstStyle/>
          <a:p>
            <a:r>
              <a:rPr lang="en-US" dirty="0" smtClean="0"/>
              <a:t>Model Visualization with GME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776265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9948" y="1146777"/>
            <a:ext cx="8229600" cy="5586621"/>
          </a:xfrm>
        </p:spPr>
        <p:txBody>
          <a:bodyPr/>
          <a:lstStyle/>
          <a:p>
            <a:r>
              <a:rPr lang="en-US" sz="2000" dirty="0" smtClean="0"/>
              <a:t>Program status/summary (Matt)</a:t>
            </a:r>
          </a:p>
          <a:p>
            <a:pPr lvl="1"/>
            <a:r>
              <a:rPr lang="en-US" sz="1800" dirty="0"/>
              <a:t>W</a:t>
            </a:r>
            <a:r>
              <a:rPr lang="en-US" sz="1800" dirty="0" smtClean="0"/>
              <a:t>here we are/accomplishments</a:t>
            </a:r>
          </a:p>
          <a:p>
            <a:r>
              <a:rPr lang="en-US" sz="2000" dirty="0" smtClean="0"/>
              <a:t>The </a:t>
            </a:r>
            <a:r>
              <a:rPr lang="en-US" sz="2000" dirty="0" err="1" smtClean="0"/>
              <a:t>IMMoRTALS</a:t>
            </a:r>
            <a:r>
              <a:rPr lang="en-US" sz="2000" dirty="0" smtClean="0"/>
              <a:t> Tactical SA Information Sharing Platform (Matt)</a:t>
            </a:r>
          </a:p>
          <a:p>
            <a:pPr lvl="1"/>
            <a:r>
              <a:rPr lang="en-US" sz="1800" dirty="0" smtClean="0"/>
              <a:t>Challenge Problems, Motivating examples, concept of operation, illustration of the problem/solution space &amp; complexity</a:t>
            </a:r>
          </a:p>
          <a:p>
            <a:r>
              <a:rPr lang="en-US" sz="2000" dirty="0" smtClean="0"/>
              <a:t>Technical Deep Dive (Matt introduces &amp; then hands off)</a:t>
            </a:r>
          </a:p>
          <a:p>
            <a:pPr lvl="1"/>
            <a:r>
              <a:rPr lang="en-US" sz="1800" dirty="0" smtClean="0"/>
              <a:t>Summarize current thrusts that we are working on, identify the 1 or 2 that we will deep dive into</a:t>
            </a:r>
          </a:p>
          <a:p>
            <a:pPr lvl="1"/>
            <a:r>
              <a:rPr lang="en-US" sz="1800" dirty="0" smtClean="0"/>
              <a:t>Candidates for deep dive (will we have time for all?)</a:t>
            </a:r>
          </a:p>
          <a:p>
            <a:pPr lvl="2"/>
            <a:r>
              <a:rPr lang="en-US" sz="1400" dirty="0" smtClean="0"/>
              <a:t>Modeling the ecosystem– why it is important, what have we done, what next (Vanderbilt)</a:t>
            </a:r>
          </a:p>
          <a:p>
            <a:pPr lvl="2"/>
            <a:r>
              <a:rPr lang="en-US" sz="1400" dirty="0" smtClean="0"/>
              <a:t>Discovering resource dependency &amp; requirements– why it is important, what have we done, what next (two parts– Syracuse &amp; OSU/Alex)</a:t>
            </a:r>
          </a:p>
          <a:p>
            <a:pPr lvl="2"/>
            <a:r>
              <a:rPr lang="en-US" sz="1400" dirty="0" smtClean="0"/>
              <a:t>DAS in action– demo/screenshots (BBN)</a:t>
            </a:r>
          </a:p>
          <a:p>
            <a:r>
              <a:rPr lang="en-US" sz="2000" dirty="0" smtClean="0"/>
              <a:t>Plans for the next quarter (Matt)</a:t>
            </a:r>
          </a:p>
          <a:p>
            <a:r>
              <a:rPr lang="en-US" sz="2000" dirty="0" smtClean="0"/>
              <a:t>Conclusion (Matt)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41300" y="6154264"/>
            <a:ext cx="1268323" cy="365125"/>
          </a:xfrm>
        </p:spPr>
        <p:txBody>
          <a:bodyPr/>
          <a:lstStyle/>
          <a:p>
            <a:fld id="{0840E6D7-221B-40B7-B50C-C3B5231B0D1A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360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PlaceHolder</a:t>
            </a:r>
            <a:r>
              <a:rPr lang="en-US" dirty="0" smtClean="0"/>
              <a:t>: Vanderbilt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Discuss three aspects of “deployment model”</a:t>
            </a:r>
          </a:p>
          <a:p>
            <a:pPr lvl="1"/>
            <a:r>
              <a:rPr lang="en-US" dirty="0" smtClean="0"/>
              <a:t>Physical topology (e.g. which wires are plugged where)</a:t>
            </a:r>
          </a:p>
          <a:p>
            <a:pPr lvl="1"/>
            <a:r>
              <a:rPr lang="en-US" dirty="0" smtClean="0"/>
              <a:t>Application topology (e.g. which applications are connected to which other applications</a:t>
            </a:r>
          </a:p>
          <a:p>
            <a:pPr lvl="1"/>
            <a:r>
              <a:rPr lang="en-US" dirty="0" smtClean="0"/>
              <a:t>Mission requirement specification (e.g. domain-specific variants of baseline application requirements)</a:t>
            </a:r>
          </a:p>
          <a:p>
            <a:r>
              <a:rPr lang="en-US" dirty="0" smtClean="0"/>
              <a:t>Discuss GME tool for modeling &amp; generating deployment models &amp; supporting deployment scripts	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0E6D7-221B-40B7-B50C-C3B5231B0D1A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3806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Primary Slides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27980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 txBox="1">
            <a:spLocks noGrp="1"/>
          </p:cNvSpPr>
          <p:nvPr>
            <p:ph type="title"/>
          </p:nvPr>
        </p:nvSpPr>
        <p:spPr>
          <a:xfrm>
            <a:off x="235500" y="440966"/>
            <a:ext cx="8520600" cy="763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Environment / Mission Overview</a:t>
            </a:r>
          </a:p>
        </p:txBody>
      </p:sp>
      <p:sp>
        <p:nvSpPr>
          <p:cNvPr id="248" name="Shape 248"/>
          <p:cNvSpPr/>
          <p:nvPr/>
        </p:nvSpPr>
        <p:spPr>
          <a:xfrm>
            <a:off x="1579275" y="1451494"/>
            <a:ext cx="3968700" cy="1263600"/>
          </a:xfrm>
          <a:prstGeom prst="rect">
            <a:avLst/>
          </a:prstGeom>
          <a:solidFill>
            <a:srgbClr val="F4CCCC"/>
          </a:solidFill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49" name="Shape 249"/>
          <p:cNvSpPr/>
          <p:nvPr/>
        </p:nvSpPr>
        <p:spPr>
          <a:xfrm>
            <a:off x="2041650" y="1878844"/>
            <a:ext cx="1155816" cy="763452"/>
          </a:xfrm>
          <a:prstGeom prst="cloud">
            <a:avLst/>
          </a:prstGeom>
          <a:solidFill>
            <a:srgbClr val="CFE2F3"/>
          </a:solidFill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50" name="Shape 250"/>
          <p:cNvSpPr txBox="1"/>
          <p:nvPr/>
        </p:nvSpPr>
        <p:spPr>
          <a:xfrm>
            <a:off x="1579275" y="1034494"/>
            <a:ext cx="4058700" cy="493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 b="1" dirty="0">
                <a:solidFill>
                  <a:srgbClr val="CC0000"/>
                </a:solidFill>
              </a:rPr>
              <a:t>Dynamic inputs (ecosystem model)</a:t>
            </a:r>
          </a:p>
        </p:txBody>
      </p:sp>
      <p:sp>
        <p:nvSpPr>
          <p:cNvPr id="251" name="Shape 251"/>
          <p:cNvSpPr txBox="1"/>
          <p:nvPr/>
        </p:nvSpPr>
        <p:spPr>
          <a:xfrm>
            <a:off x="1825875" y="1451494"/>
            <a:ext cx="1739700" cy="46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1800" b="1"/>
              <a:t>Environment</a:t>
            </a:r>
          </a:p>
        </p:txBody>
      </p:sp>
      <p:sp>
        <p:nvSpPr>
          <p:cNvPr id="252" name="Shape 252"/>
          <p:cNvSpPr txBox="1"/>
          <p:nvPr/>
        </p:nvSpPr>
        <p:spPr>
          <a:xfrm>
            <a:off x="3655025" y="1451494"/>
            <a:ext cx="1769400" cy="46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 b="1"/>
              <a:t>Mission Req</a:t>
            </a:r>
          </a:p>
        </p:txBody>
      </p:sp>
      <p:sp>
        <p:nvSpPr>
          <p:cNvPr id="253" name="Shape 253"/>
          <p:cNvSpPr/>
          <p:nvPr/>
        </p:nvSpPr>
        <p:spPr>
          <a:xfrm>
            <a:off x="4774925" y="3174469"/>
            <a:ext cx="1739700" cy="2817475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rgbClr val="674EA7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54" name="Shape 254"/>
          <p:cNvSpPr txBox="1"/>
          <p:nvPr/>
        </p:nvSpPr>
        <p:spPr>
          <a:xfrm>
            <a:off x="4694815" y="2773644"/>
            <a:ext cx="1769400" cy="493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 dirty="0">
                <a:solidFill>
                  <a:srgbClr val="8E7CC3"/>
                </a:solidFill>
              </a:rPr>
              <a:t>Resource DSL</a:t>
            </a:r>
          </a:p>
        </p:txBody>
      </p:sp>
      <p:sp>
        <p:nvSpPr>
          <p:cNvPr id="255" name="Shape 255"/>
          <p:cNvSpPr/>
          <p:nvPr/>
        </p:nvSpPr>
        <p:spPr>
          <a:xfrm>
            <a:off x="2685655" y="3174469"/>
            <a:ext cx="1522195" cy="2817475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rgbClr val="3D85C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56" name="Shape 256"/>
          <p:cNvSpPr txBox="1"/>
          <p:nvPr/>
        </p:nvSpPr>
        <p:spPr>
          <a:xfrm>
            <a:off x="2600675" y="2757469"/>
            <a:ext cx="1596399" cy="493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 dirty="0">
                <a:solidFill>
                  <a:srgbClr val="3D85C6"/>
                </a:solidFill>
              </a:rPr>
              <a:t>Static inputs</a:t>
            </a:r>
          </a:p>
        </p:txBody>
      </p:sp>
      <p:sp>
        <p:nvSpPr>
          <p:cNvPr id="257" name="Shape 257"/>
          <p:cNvSpPr txBox="1"/>
          <p:nvPr/>
        </p:nvSpPr>
        <p:spPr>
          <a:xfrm>
            <a:off x="2773575" y="3220189"/>
            <a:ext cx="1448700" cy="46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400" b="1" dirty="0"/>
              <a:t>Feature Model</a:t>
            </a:r>
          </a:p>
        </p:txBody>
      </p:sp>
      <p:sp>
        <p:nvSpPr>
          <p:cNvPr id="258" name="Shape 258"/>
          <p:cNvSpPr txBox="1"/>
          <p:nvPr/>
        </p:nvSpPr>
        <p:spPr>
          <a:xfrm>
            <a:off x="2762405" y="4519939"/>
            <a:ext cx="1376975" cy="6254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400" b="1" dirty="0"/>
              <a:t>Permanent Store</a:t>
            </a:r>
          </a:p>
        </p:txBody>
      </p:sp>
      <p:sp>
        <p:nvSpPr>
          <p:cNvPr id="259" name="Shape 259"/>
          <p:cNvSpPr/>
          <p:nvPr/>
        </p:nvSpPr>
        <p:spPr>
          <a:xfrm>
            <a:off x="4220675" y="1848056"/>
            <a:ext cx="631800" cy="763500"/>
          </a:xfrm>
          <a:prstGeom prst="foldedCorner">
            <a:avLst>
              <a:gd name="adj" fmla="val 16667"/>
            </a:avLst>
          </a:prstGeom>
          <a:solidFill>
            <a:schemeClr val="lt1"/>
          </a:solidFill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400" b="1" dirty="0"/>
              <a:t>X …</a:t>
            </a:r>
          </a:p>
          <a:p>
            <a:pPr lvl="0">
              <a:spcBef>
                <a:spcPts val="0"/>
              </a:spcBef>
              <a:buNone/>
            </a:pPr>
            <a:r>
              <a:rPr lang="en" sz="1400" b="1" dirty="0"/>
              <a:t>X …</a:t>
            </a:r>
          </a:p>
          <a:p>
            <a:pPr lvl="0">
              <a:spcBef>
                <a:spcPts val="0"/>
              </a:spcBef>
              <a:buNone/>
            </a:pPr>
            <a:r>
              <a:rPr lang="en" sz="1400" b="1" dirty="0"/>
              <a:t>X ...</a:t>
            </a:r>
          </a:p>
        </p:txBody>
      </p:sp>
      <p:sp>
        <p:nvSpPr>
          <p:cNvPr id="260" name="Shape 260"/>
          <p:cNvSpPr txBox="1"/>
          <p:nvPr/>
        </p:nvSpPr>
        <p:spPr>
          <a:xfrm>
            <a:off x="5019375" y="3203199"/>
            <a:ext cx="1448700" cy="46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400" b="1" dirty="0"/>
              <a:t>App Model</a:t>
            </a:r>
          </a:p>
        </p:txBody>
      </p:sp>
      <p:sp>
        <p:nvSpPr>
          <p:cNvPr id="261" name="Shape 261"/>
          <p:cNvSpPr/>
          <p:nvPr/>
        </p:nvSpPr>
        <p:spPr>
          <a:xfrm>
            <a:off x="5370825" y="3600044"/>
            <a:ext cx="745800" cy="763500"/>
          </a:xfrm>
          <a:prstGeom prst="foldedCorner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200"/>
              <a:t>f</a:t>
            </a:r>
            <a:r>
              <a:rPr lang="en" sz="1200" baseline="-25000"/>
              <a:t>1</a:t>
            </a:r>
            <a:r>
              <a:rPr lang="en" sz="1200"/>
              <a:t> * f</a:t>
            </a:r>
            <a:r>
              <a:rPr lang="en" sz="1200" baseline="-25000"/>
              <a:t>2</a:t>
            </a:r>
          </a:p>
          <a:p>
            <a:pPr lvl="0" algn="ctr">
              <a:spcBef>
                <a:spcPts val="0"/>
              </a:spcBef>
              <a:buNone/>
            </a:pPr>
            <a:r>
              <a:rPr lang="en" sz="1200"/>
              <a:t>(g+h)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1200"/>
              <a:t>x</a:t>
            </a:r>
          </a:p>
        </p:txBody>
      </p:sp>
      <p:sp>
        <p:nvSpPr>
          <p:cNvPr id="262" name="Shape 262"/>
          <p:cNvSpPr txBox="1"/>
          <p:nvPr/>
        </p:nvSpPr>
        <p:spPr>
          <a:xfrm>
            <a:off x="4920425" y="4575094"/>
            <a:ext cx="1448700" cy="46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400" b="1"/>
              <a:t>DFU Types</a:t>
            </a:r>
          </a:p>
        </p:txBody>
      </p:sp>
      <p:sp>
        <p:nvSpPr>
          <p:cNvPr id="263" name="Shape 263"/>
          <p:cNvSpPr/>
          <p:nvPr/>
        </p:nvSpPr>
        <p:spPr>
          <a:xfrm>
            <a:off x="5271875" y="4923644"/>
            <a:ext cx="631800" cy="707100"/>
          </a:xfrm>
          <a:prstGeom prst="foldedCorner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/>
              <a:t>r</a:t>
            </a:r>
            <a:r>
              <a:rPr lang="en" sz="1200" baseline="-25000"/>
              <a:t>1</a:t>
            </a:r>
            <a:r>
              <a:rPr lang="en" sz="1200"/>
              <a:t> {...}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/>
              <a:t>r</a:t>
            </a:r>
            <a:r>
              <a:rPr lang="en" sz="1200" baseline="-25000"/>
              <a:t>2</a:t>
            </a:r>
            <a:r>
              <a:rPr lang="en" sz="1200"/>
              <a:t> {...}</a:t>
            </a:r>
          </a:p>
        </p:txBody>
      </p:sp>
      <p:grpSp>
        <p:nvGrpSpPr>
          <p:cNvPr id="264" name="Shape 264"/>
          <p:cNvGrpSpPr/>
          <p:nvPr/>
        </p:nvGrpSpPr>
        <p:grpSpPr>
          <a:xfrm>
            <a:off x="2977839" y="5081821"/>
            <a:ext cx="1052213" cy="838426"/>
            <a:chOff x="10507875" y="2876950"/>
            <a:chExt cx="1343374" cy="1606925"/>
          </a:xfrm>
        </p:grpSpPr>
        <p:sp>
          <p:nvSpPr>
            <p:cNvPr id="265" name="Shape 265"/>
            <p:cNvSpPr/>
            <p:nvPr/>
          </p:nvSpPr>
          <p:spPr>
            <a:xfrm>
              <a:off x="10507875" y="4062933"/>
              <a:ext cx="1343374" cy="420941"/>
            </a:xfrm>
            <a:prstGeom prst="flowChartMagneticDisk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6" name="Shape 266"/>
            <p:cNvSpPr/>
            <p:nvPr/>
          </p:nvSpPr>
          <p:spPr>
            <a:xfrm>
              <a:off x="10507875" y="3667605"/>
              <a:ext cx="1343374" cy="420941"/>
            </a:xfrm>
            <a:prstGeom prst="flowChartMagneticDisk">
              <a:avLst/>
            </a:prstGeom>
            <a:solidFill>
              <a:schemeClr val="lt2"/>
            </a:solidFill>
            <a:ln w="19050" cap="flat" cmpd="sng">
              <a:solidFill>
                <a:srgbClr val="E69138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7" name="Shape 267"/>
            <p:cNvSpPr/>
            <p:nvPr/>
          </p:nvSpPr>
          <p:spPr>
            <a:xfrm>
              <a:off x="10507875" y="3272277"/>
              <a:ext cx="1343374" cy="420941"/>
            </a:xfrm>
            <a:prstGeom prst="flowChartMagneticDisk">
              <a:avLst/>
            </a:prstGeom>
            <a:solidFill>
              <a:schemeClr val="lt2"/>
            </a:solidFill>
            <a:ln w="19050" cap="flat" cmpd="sng">
              <a:solidFill>
                <a:srgbClr val="6AA84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8" name="Shape 268"/>
            <p:cNvSpPr/>
            <p:nvPr/>
          </p:nvSpPr>
          <p:spPr>
            <a:xfrm>
              <a:off x="10507875" y="2876950"/>
              <a:ext cx="1343374" cy="420941"/>
            </a:xfrm>
            <a:prstGeom prst="flowChartMagneticDisk">
              <a:avLst/>
            </a:prstGeom>
            <a:solidFill>
              <a:schemeClr val="lt2"/>
            </a:solidFill>
            <a:ln w="19050" cap="flat" cmpd="sng">
              <a:solidFill>
                <a:srgbClr val="3D85C6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2952555" y="3647419"/>
            <a:ext cx="878366" cy="599340"/>
            <a:chOff x="2892460" y="3600044"/>
            <a:chExt cx="938461" cy="636065"/>
          </a:xfrm>
        </p:grpSpPr>
        <p:sp>
          <p:nvSpPr>
            <p:cNvPr id="270" name="Shape 270"/>
            <p:cNvSpPr/>
            <p:nvPr/>
          </p:nvSpPr>
          <p:spPr>
            <a:xfrm>
              <a:off x="3226909" y="3600044"/>
              <a:ext cx="269562" cy="180861"/>
            </a:xfrm>
            <a:prstGeom prst="roundRect">
              <a:avLst>
                <a:gd name="adj" fmla="val 16667"/>
              </a:avLst>
            </a:prstGeom>
            <a:solidFill>
              <a:srgbClr val="3D85C6"/>
            </a:solidFill>
            <a:ln w="38100" cap="flat" cmpd="sng">
              <a:solidFill>
                <a:srgbClr val="3D85C6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1" name="Shape 271"/>
            <p:cNvSpPr/>
            <p:nvPr/>
          </p:nvSpPr>
          <p:spPr>
            <a:xfrm>
              <a:off x="3561359" y="4055248"/>
              <a:ext cx="269562" cy="180861"/>
            </a:xfrm>
            <a:prstGeom prst="roundRect">
              <a:avLst>
                <a:gd name="adj" fmla="val 16667"/>
              </a:avLst>
            </a:prstGeom>
            <a:solidFill>
              <a:srgbClr val="3D85C6"/>
            </a:solidFill>
            <a:ln w="38100" cap="flat" cmpd="sng">
              <a:solidFill>
                <a:srgbClr val="3D85C6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2" name="Shape 272"/>
            <p:cNvSpPr/>
            <p:nvPr/>
          </p:nvSpPr>
          <p:spPr>
            <a:xfrm>
              <a:off x="3226909" y="4055248"/>
              <a:ext cx="269562" cy="180861"/>
            </a:xfrm>
            <a:prstGeom prst="roundRect">
              <a:avLst>
                <a:gd name="adj" fmla="val 16667"/>
              </a:avLst>
            </a:prstGeom>
            <a:solidFill>
              <a:srgbClr val="3D85C6"/>
            </a:solidFill>
            <a:ln w="38100" cap="flat" cmpd="sng">
              <a:solidFill>
                <a:srgbClr val="3D85C6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3" name="Shape 273"/>
            <p:cNvSpPr/>
            <p:nvPr/>
          </p:nvSpPr>
          <p:spPr>
            <a:xfrm>
              <a:off x="2892460" y="4055248"/>
              <a:ext cx="269562" cy="180861"/>
            </a:xfrm>
            <a:prstGeom prst="roundRect">
              <a:avLst>
                <a:gd name="adj" fmla="val 16667"/>
              </a:avLst>
            </a:prstGeom>
            <a:solidFill>
              <a:srgbClr val="3D85C6"/>
            </a:solidFill>
            <a:ln w="38100" cap="flat" cmpd="sng">
              <a:solidFill>
                <a:srgbClr val="3D85C6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cxnSp>
          <p:nvCxnSpPr>
            <p:cNvPr id="274" name="Shape 274"/>
            <p:cNvCxnSpPr>
              <a:stCxn id="270" idx="2"/>
              <a:endCxn id="272" idx="0"/>
            </p:cNvCxnSpPr>
            <p:nvPr/>
          </p:nvCxnSpPr>
          <p:spPr>
            <a:xfrm>
              <a:off x="3361691" y="3780905"/>
              <a:ext cx="0" cy="274402"/>
            </a:xfrm>
            <a:prstGeom prst="straightConnector1">
              <a:avLst/>
            </a:prstGeom>
            <a:noFill/>
            <a:ln w="38100" cap="flat" cmpd="sng">
              <a:solidFill>
                <a:srgbClr val="3D85C6"/>
              </a:solidFill>
              <a:prstDash val="solid"/>
              <a:round/>
              <a:headEnd type="none" w="lg" len="lg"/>
              <a:tailEnd type="none" w="lg" len="lg"/>
            </a:ln>
          </p:spPr>
        </p:cxnSp>
        <p:cxnSp>
          <p:nvCxnSpPr>
            <p:cNvPr id="275" name="Shape 275"/>
            <p:cNvCxnSpPr>
              <a:stCxn id="273" idx="0"/>
              <a:endCxn id="271" idx="0"/>
            </p:cNvCxnSpPr>
            <p:nvPr/>
          </p:nvCxnSpPr>
          <p:spPr>
            <a:xfrm rot="16200000" flipH="1">
              <a:off x="3361338" y="3721151"/>
              <a:ext cx="587" cy="668781"/>
            </a:xfrm>
            <a:prstGeom prst="bentConnector3">
              <a:avLst>
                <a:gd name="adj1" fmla="val -21180579"/>
              </a:avLst>
            </a:prstGeom>
            <a:noFill/>
            <a:ln w="38100" cap="flat" cmpd="sng">
              <a:solidFill>
                <a:srgbClr val="3D85C6"/>
              </a:solidFill>
              <a:prstDash val="solid"/>
              <a:round/>
              <a:headEnd type="none" w="lg" len="lg"/>
              <a:tailEnd type="none" w="lg" len="lg"/>
            </a:ln>
          </p:spPr>
        </p:cxnSp>
      </p:grpSp>
      <p:sp>
        <p:nvSpPr>
          <p:cNvPr id="276" name="Shape 276"/>
          <p:cNvSpPr/>
          <p:nvPr/>
        </p:nvSpPr>
        <p:spPr>
          <a:xfrm>
            <a:off x="6744175" y="2897300"/>
            <a:ext cx="2271401" cy="1792044"/>
          </a:xfrm>
          <a:prstGeom prst="irregularSeal1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1400" b="1"/>
              <a:t>Constructed System</a:t>
            </a:r>
          </a:p>
        </p:txBody>
      </p:sp>
      <p:sp>
        <p:nvSpPr>
          <p:cNvPr id="277" name="Shape 277"/>
          <p:cNvSpPr txBox="1"/>
          <p:nvPr/>
        </p:nvSpPr>
        <p:spPr>
          <a:xfrm>
            <a:off x="335175" y="4546069"/>
            <a:ext cx="1448700" cy="46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400" b="1" dirty="0"/>
              <a:t>Partial Annotations</a:t>
            </a:r>
          </a:p>
        </p:txBody>
      </p:sp>
      <p:sp>
        <p:nvSpPr>
          <p:cNvPr id="278" name="Shape 278"/>
          <p:cNvSpPr txBox="1"/>
          <p:nvPr/>
        </p:nvSpPr>
        <p:spPr>
          <a:xfrm>
            <a:off x="335175" y="3022069"/>
            <a:ext cx="1448700" cy="613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400" b="1" dirty="0"/>
              <a:t>Discovery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1400" b="1" dirty="0"/>
              <a:t>Analysis</a:t>
            </a:r>
          </a:p>
        </p:txBody>
      </p:sp>
      <p:sp>
        <p:nvSpPr>
          <p:cNvPr id="279" name="Shape 279"/>
          <p:cNvSpPr/>
          <p:nvPr/>
        </p:nvSpPr>
        <p:spPr>
          <a:xfrm>
            <a:off x="5348075" y="4999844"/>
            <a:ext cx="631800" cy="707100"/>
          </a:xfrm>
          <a:prstGeom prst="foldedCorner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/>
              <a:t>r</a:t>
            </a:r>
            <a:r>
              <a:rPr lang="en" sz="1200" baseline="-25000"/>
              <a:t>1</a:t>
            </a:r>
            <a:r>
              <a:rPr lang="en" sz="1200"/>
              <a:t> {...}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/>
              <a:t>r</a:t>
            </a:r>
            <a:r>
              <a:rPr lang="en" sz="1200" baseline="-25000"/>
              <a:t>2</a:t>
            </a:r>
            <a:r>
              <a:rPr lang="en" sz="1200"/>
              <a:t> {...}</a:t>
            </a:r>
          </a:p>
        </p:txBody>
      </p:sp>
      <p:sp>
        <p:nvSpPr>
          <p:cNvPr id="280" name="Shape 280"/>
          <p:cNvSpPr/>
          <p:nvPr/>
        </p:nvSpPr>
        <p:spPr>
          <a:xfrm>
            <a:off x="5424275" y="5076044"/>
            <a:ext cx="631800" cy="707100"/>
          </a:xfrm>
          <a:prstGeom prst="foldedCorner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/>
              <a:t>r</a:t>
            </a:r>
            <a:r>
              <a:rPr lang="en" sz="1200" baseline="-25000"/>
              <a:t>1</a:t>
            </a:r>
            <a:r>
              <a:rPr lang="en" sz="1200"/>
              <a:t> {...}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/>
              <a:t>r</a:t>
            </a:r>
            <a:r>
              <a:rPr lang="en" sz="1200" baseline="-25000"/>
              <a:t>2</a:t>
            </a:r>
            <a:r>
              <a:rPr lang="en" sz="1200"/>
              <a:t> {...}</a:t>
            </a:r>
          </a:p>
        </p:txBody>
      </p:sp>
      <p:grpSp>
        <p:nvGrpSpPr>
          <p:cNvPr id="281" name="Shape 281"/>
          <p:cNvGrpSpPr/>
          <p:nvPr/>
        </p:nvGrpSpPr>
        <p:grpSpPr>
          <a:xfrm>
            <a:off x="664975" y="5076044"/>
            <a:ext cx="784200" cy="915900"/>
            <a:chOff x="10507875" y="5372625"/>
            <a:chExt cx="784200" cy="915900"/>
          </a:xfrm>
        </p:grpSpPr>
        <p:sp>
          <p:nvSpPr>
            <p:cNvPr id="282" name="Shape 282"/>
            <p:cNvSpPr/>
            <p:nvPr/>
          </p:nvSpPr>
          <p:spPr>
            <a:xfrm>
              <a:off x="10507875" y="5372625"/>
              <a:ext cx="631800" cy="763500"/>
            </a:xfrm>
            <a:prstGeom prst="foldedCorner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algn="ctr">
                <a:spcBef>
                  <a:spcPts val="0"/>
                </a:spcBef>
                <a:buNone/>
              </a:pPr>
              <a:r>
                <a:rPr lang="en" sz="1200"/>
                <a:t>@dfu</a:t>
              </a:r>
            </a:p>
            <a:p>
              <a:pPr lvl="0" algn="ctr" rtl="0">
                <a:spcBef>
                  <a:spcPts val="0"/>
                </a:spcBef>
                <a:buNone/>
              </a:pPr>
              <a:r>
                <a:rPr lang="en" sz="1200"/>
                <a:t>...</a:t>
              </a:r>
            </a:p>
            <a:p>
              <a:pPr lvl="0" algn="ctr" rtl="0">
                <a:spcBef>
                  <a:spcPts val="0"/>
                </a:spcBef>
                <a:buNone/>
              </a:pPr>
              <a:r>
                <a:rPr lang="en" sz="1200"/>
                <a:t>@dfu</a:t>
              </a:r>
            </a:p>
          </p:txBody>
        </p:sp>
        <p:sp>
          <p:nvSpPr>
            <p:cNvPr id="283" name="Shape 283"/>
            <p:cNvSpPr/>
            <p:nvPr/>
          </p:nvSpPr>
          <p:spPr>
            <a:xfrm>
              <a:off x="10584075" y="5448825"/>
              <a:ext cx="631800" cy="763500"/>
            </a:xfrm>
            <a:prstGeom prst="foldedCorner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sz="1200"/>
                <a:t>@dfu</a:t>
              </a:r>
            </a:p>
            <a:p>
              <a:pPr lvl="0" algn="ctr" rtl="0">
                <a:spcBef>
                  <a:spcPts val="0"/>
                </a:spcBef>
                <a:buNone/>
              </a:pPr>
              <a:r>
                <a:rPr lang="en" sz="1200"/>
                <a:t>...</a:t>
              </a:r>
            </a:p>
            <a:p>
              <a:pPr lvl="0" algn="ctr" rtl="0">
                <a:spcBef>
                  <a:spcPts val="0"/>
                </a:spcBef>
                <a:buNone/>
              </a:pPr>
              <a:r>
                <a:rPr lang="en" sz="1200"/>
                <a:t>@dfu</a:t>
              </a:r>
            </a:p>
          </p:txBody>
        </p:sp>
        <p:sp>
          <p:nvSpPr>
            <p:cNvPr id="284" name="Shape 284"/>
            <p:cNvSpPr/>
            <p:nvPr/>
          </p:nvSpPr>
          <p:spPr>
            <a:xfrm>
              <a:off x="10660275" y="5525025"/>
              <a:ext cx="631800" cy="763500"/>
            </a:xfrm>
            <a:prstGeom prst="foldedCorner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sz="1200"/>
                <a:t>@dfu</a:t>
              </a:r>
            </a:p>
            <a:p>
              <a:pPr lvl="0" algn="ctr" rtl="0">
                <a:spcBef>
                  <a:spcPts val="0"/>
                </a:spcBef>
                <a:buNone/>
              </a:pPr>
              <a:r>
                <a:rPr lang="en" sz="1200"/>
                <a:t>...</a:t>
              </a:r>
            </a:p>
            <a:p>
              <a:pPr lvl="0" algn="ctr" rtl="0">
                <a:spcBef>
                  <a:spcPts val="0"/>
                </a:spcBef>
                <a:buNone/>
              </a:pPr>
              <a:r>
                <a:rPr lang="en" sz="1200"/>
                <a:t>@dfu</a:t>
              </a:r>
            </a:p>
          </p:txBody>
        </p:sp>
      </p:grpSp>
      <p:pic>
        <p:nvPicPr>
          <p:cNvPr id="285" name="Shape 2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7450" y="3635869"/>
            <a:ext cx="740449" cy="740449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Shape 286"/>
          <p:cNvSpPr/>
          <p:nvPr/>
        </p:nvSpPr>
        <p:spPr>
          <a:xfrm rot="2586355">
            <a:off x="1340197" y="4540161"/>
            <a:ext cx="1450502" cy="344063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87" name="Shape 287"/>
          <p:cNvSpPr/>
          <p:nvPr/>
        </p:nvSpPr>
        <p:spPr>
          <a:xfrm>
            <a:off x="1664525" y="5328519"/>
            <a:ext cx="1047900" cy="327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88" name="Shape 288"/>
          <p:cNvSpPr/>
          <p:nvPr/>
        </p:nvSpPr>
        <p:spPr>
          <a:xfrm>
            <a:off x="4044672" y="3770919"/>
            <a:ext cx="1047900" cy="327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89" name="Shape 289"/>
          <p:cNvSpPr/>
          <p:nvPr/>
        </p:nvSpPr>
        <p:spPr>
          <a:xfrm>
            <a:off x="4197074" y="5294919"/>
            <a:ext cx="910200" cy="327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90" name="Shape 290"/>
          <p:cNvSpPr/>
          <p:nvPr/>
        </p:nvSpPr>
        <p:spPr>
          <a:xfrm rot="2648057">
            <a:off x="3950515" y="4490311"/>
            <a:ext cx="1263602" cy="3277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91" name="Shape 291"/>
          <p:cNvSpPr/>
          <p:nvPr/>
        </p:nvSpPr>
        <p:spPr>
          <a:xfrm rot="5400000">
            <a:off x="6313300" y="1199919"/>
            <a:ext cx="910200" cy="2121000"/>
          </a:xfrm>
          <a:prstGeom prst="bentArrow">
            <a:avLst>
              <a:gd name="adj1" fmla="val 17976"/>
              <a:gd name="adj2" fmla="val 22857"/>
              <a:gd name="adj3" fmla="val 25000"/>
              <a:gd name="adj4" fmla="val 43750"/>
            </a:avLst>
          </a:prstGeom>
          <a:solidFill>
            <a:srgbClr val="6D9EEB"/>
          </a:solidFill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92" name="Shape 292"/>
          <p:cNvSpPr/>
          <p:nvPr/>
        </p:nvSpPr>
        <p:spPr>
          <a:xfrm rot="5400000" flipH="1">
            <a:off x="6801400" y="4477744"/>
            <a:ext cx="953700" cy="1148700"/>
          </a:xfrm>
          <a:prstGeom prst="bentArrow">
            <a:avLst>
              <a:gd name="adj1" fmla="val 19392"/>
              <a:gd name="adj2" fmla="val 22248"/>
              <a:gd name="adj3" fmla="val 25000"/>
              <a:gd name="adj4" fmla="val 43750"/>
            </a:avLst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95" name="Shape 295"/>
          <p:cNvSpPr/>
          <p:nvPr/>
        </p:nvSpPr>
        <p:spPr>
          <a:xfrm rot="10800000" flipH="1">
            <a:off x="2023925" y="2773719"/>
            <a:ext cx="631800" cy="1893000"/>
          </a:xfrm>
          <a:prstGeom prst="bentArrow">
            <a:avLst>
              <a:gd name="adj1" fmla="val 23591"/>
              <a:gd name="adj2" fmla="val 22857"/>
              <a:gd name="adj3" fmla="val 25000"/>
              <a:gd name="adj4" fmla="val 43750"/>
            </a:avLst>
          </a:prstGeom>
          <a:solidFill>
            <a:srgbClr val="6D9EEB"/>
          </a:solidFill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96" name="Shape 296"/>
          <p:cNvSpPr txBox="1"/>
          <p:nvPr/>
        </p:nvSpPr>
        <p:spPr>
          <a:xfrm>
            <a:off x="284372" y="6109079"/>
            <a:ext cx="8563293" cy="378000"/>
          </a:xfrm>
          <a:prstGeom prst="rect">
            <a:avLst/>
          </a:prstGeom>
          <a:solidFill>
            <a:srgbClr val="FFFF99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The </a:t>
            </a:r>
            <a:r>
              <a:rPr lang="en" b="1" dirty="0" smtClean="0"/>
              <a:t>environment &amp; mission </a:t>
            </a:r>
            <a:r>
              <a:rPr lang="en" b="1" dirty="0"/>
              <a:t>motivate the design of the constructed system</a:t>
            </a:r>
          </a:p>
        </p:txBody>
      </p:sp>
    </p:spTree>
    <p:extLst>
      <p:ext uri="{BB962C8B-B14F-4D97-AF65-F5344CB8AC3E}">
        <p14:creationId xmlns:p14="http://schemas.microsoft.com/office/powerpoint/2010/main" val="609173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 txBox="1">
            <a:spLocks noGrp="1"/>
          </p:cNvSpPr>
          <p:nvPr>
            <p:ph type="body" idx="1"/>
          </p:nvPr>
        </p:nvSpPr>
        <p:spPr>
          <a:xfrm>
            <a:off x="0" y="965393"/>
            <a:ext cx="4014100" cy="1984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228600" lvl="0" indent="-228600">
              <a:spcBef>
                <a:spcPts val="0"/>
              </a:spcBef>
              <a:spcAft>
                <a:spcPts val="600"/>
              </a:spcAft>
              <a:buSzPct val="100000"/>
            </a:pPr>
            <a:r>
              <a:rPr lang="en" sz="1800" dirty="0"/>
              <a:t>What is the ecosystem?</a:t>
            </a:r>
          </a:p>
          <a:p>
            <a:pPr marL="228600" lvl="0" indent="-228600">
              <a:spcBef>
                <a:spcPts val="0"/>
              </a:spcBef>
              <a:spcAft>
                <a:spcPts val="600"/>
              </a:spcAft>
              <a:buSzPct val="100000"/>
            </a:pPr>
            <a:r>
              <a:rPr lang="en" sz="1800" dirty="0"/>
              <a:t>Why is the ecosystem important?</a:t>
            </a:r>
          </a:p>
          <a:p>
            <a:pPr marL="228600" lvl="0" indent="-228600">
              <a:spcBef>
                <a:spcPts val="0"/>
              </a:spcBef>
              <a:spcAft>
                <a:spcPts val="600"/>
              </a:spcAft>
              <a:buSzPct val="100000"/>
            </a:pPr>
            <a:r>
              <a:rPr lang="en" sz="1800" dirty="0"/>
              <a:t>What have we done to model the ecosystem?</a:t>
            </a:r>
          </a:p>
          <a:p>
            <a:pPr marL="228600" lvl="0" indent="-228600">
              <a:spcBef>
                <a:spcPts val="0"/>
              </a:spcBef>
              <a:spcAft>
                <a:spcPts val="600"/>
              </a:spcAft>
              <a:buSzPct val="100000"/>
            </a:pPr>
            <a:r>
              <a:rPr lang="en" sz="1800" dirty="0"/>
              <a:t>What next?</a:t>
            </a:r>
          </a:p>
          <a:p>
            <a:pPr lvl="0">
              <a:spcBef>
                <a:spcPts val="0"/>
              </a:spcBef>
              <a:spcAft>
                <a:spcPts val="600"/>
              </a:spcAft>
              <a:buNone/>
            </a:pPr>
            <a:endParaRPr sz="1600" dirty="0"/>
          </a:p>
        </p:txBody>
      </p:sp>
      <p:pic>
        <p:nvPicPr>
          <p:cNvPr id="303" name="Shape 3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3133" y="1052507"/>
            <a:ext cx="5066545" cy="4814897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304" name="Shape 304"/>
          <p:cNvSpPr txBox="1"/>
          <p:nvPr/>
        </p:nvSpPr>
        <p:spPr>
          <a:xfrm>
            <a:off x="1667914" y="6038945"/>
            <a:ext cx="5825068" cy="378000"/>
          </a:xfrm>
          <a:prstGeom prst="rect">
            <a:avLst/>
          </a:prstGeom>
          <a:solidFill>
            <a:srgbClr val="FFFF99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lIns="91425" tIns="91425" rIns="91425" bIns="91425" anchor="ctr" anchorCtr="0">
            <a:noAutofit/>
          </a:bodyPr>
          <a:lstStyle>
            <a:defPPr>
              <a:defRPr lang="en-US"/>
            </a:defPPr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1pPr>
          </a:lstStyle>
          <a:p>
            <a:r>
              <a:rPr lang="en" dirty="0" smtClean="0"/>
              <a:t>Adaptation </a:t>
            </a:r>
            <a:r>
              <a:rPr lang="en" dirty="0"/>
              <a:t>demands originate from the ecosystem</a:t>
            </a:r>
          </a:p>
        </p:txBody>
      </p:sp>
      <p:sp>
        <p:nvSpPr>
          <p:cNvPr id="7" name="Shape 247"/>
          <p:cNvSpPr txBox="1">
            <a:spLocks/>
          </p:cNvSpPr>
          <p:nvPr/>
        </p:nvSpPr>
        <p:spPr bwMode="auto">
          <a:xfrm>
            <a:off x="235500" y="440966"/>
            <a:ext cx="4455936" cy="76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  <a:noAutofit/>
          </a:bodyPr>
          <a:lstStyle>
            <a:lvl1pPr lvl="0" algn="l" defTabSz="457200" rtl="0" eaLnBrk="1" fontAlgn="base" hangingPunct="1">
              <a:spcBef>
                <a:spcPts val="0"/>
              </a:spcBef>
              <a:spcAft>
                <a:spcPct val="0"/>
              </a:spcAft>
              <a:buSzPct val="100000"/>
              <a:defRPr sz="2400" kern="12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1pPr>
            <a:lvl2pPr lvl="1" algn="l" defTabSz="457200" rtl="0" eaLnBrk="1" fontAlgn="base" hangingPunct="1">
              <a:spcBef>
                <a:spcPts val="0"/>
              </a:spcBef>
              <a:spcAft>
                <a:spcPct val="0"/>
              </a:spcAft>
              <a:buSzPct val="100000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lvl="2" algn="l" defTabSz="457200" rtl="0" eaLnBrk="1" fontAlgn="base" hangingPunct="1">
              <a:spcBef>
                <a:spcPts val="0"/>
              </a:spcBef>
              <a:spcAft>
                <a:spcPct val="0"/>
              </a:spcAft>
              <a:buSzPct val="100000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lvl="3" algn="l" defTabSz="457200" rtl="0" eaLnBrk="1" fontAlgn="base" hangingPunct="1">
              <a:spcBef>
                <a:spcPts val="0"/>
              </a:spcBef>
              <a:spcAft>
                <a:spcPct val="0"/>
              </a:spcAft>
              <a:buSzPct val="100000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lvl="4" algn="l" defTabSz="457200" rtl="0" eaLnBrk="1" fontAlgn="base" hangingPunct="1">
              <a:spcBef>
                <a:spcPts val="0"/>
              </a:spcBef>
              <a:spcAft>
                <a:spcPct val="0"/>
              </a:spcAft>
              <a:buSzPct val="100000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lvl="5" algn="l" defTabSz="457200" rtl="0" eaLnBrk="1" fontAlgn="base" hangingPunct="1">
              <a:spcBef>
                <a:spcPts val="0"/>
              </a:spcBef>
              <a:spcAft>
                <a:spcPct val="0"/>
              </a:spcAft>
              <a:buSzPct val="100000"/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6pPr>
            <a:lvl7pPr marL="914400" lvl="6" algn="l" defTabSz="457200" rtl="0" eaLnBrk="1" fontAlgn="base" hangingPunct="1">
              <a:spcBef>
                <a:spcPts val="0"/>
              </a:spcBef>
              <a:spcAft>
                <a:spcPct val="0"/>
              </a:spcAft>
              <a:buSzPct val="100000"/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7pPr>
            <a:lvl8pPr marL="1371600" lvl="7" algn="l" defTabSz="457200" rtl="0" eaLnBrk="1" fontAlgn="base" hangingPunct="1">
              <a:spcBef>
                <a:spcPts val="0"/>
              </a:spcBef>
              <a:spcAft>
                <a:spcPct val="0"/>
              </a:spcAft>
              <a:buSzPct val="100000"/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8pPr>
            <a:lvl9pPr marL="1828800" lvl="8" algn="l" defTabSz="457200" rtl="0" eaLnBrk="1" fontAlgn="base" hangingPunct="1">
              <a:spcBef>
                <a:spcPts val="0"/>
              </a:spcBef>
              <a:spcAft>
                <a:spcPct val="0"/>
              </a:spcAft>
              <a:buSzPct val="100000"/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" dirty="0" smtClean="0"/>
              <a:t>Modeling the Ecosystem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922599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Shape 318"/>
          <p:cNvSpPr txBox="1"/>
          <p:nvPr/>
        </p:nvSpPr>
        <p:spPr>
          <a:xfrm>
            <a:off x="473396" y="6065175"/>
            <a:ext cx="8171067" cy="378000"/>
          </a:xfrm>
          <a:prstGeom prst="rect">
            <a:avLst/>
          </a:prstGeom>
          <a:solidFill>
            <a:srgbClr val="FFFF99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lIns="91425" tIns="91425" rIns="91425" bIns="91425" anchor="ctr" anchorCtr="0">
            <a:noAutofit/>
          </a:bodyPr>
          <a:lstStyle>
            <a:defPPr>
              <a:defRPr lang="en-US"/>
            </a:defPPr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1pPr>
          </a:lstStyle>
          <a:p>
            <a:r>
              <a:rPr lang="en" dirty="0"/>
              <a:t>The ecosystem is everything that impinges upon the constructed </a:t>
            </a:r>
            <a:r>
              <a:rPr lang="en" dirty="0" smtClean="0"/>
              <a:t>system</a:t>
            </a:r>
            <a:endParaRPr lang="en" dirty="0"/>
          </a:p>
        </p:txBody>
      </p:sp>
      <p:sp>
        <p:nvSpPr>
          <p:cNvPr id="15" name="Shape 247"/>
          <p:cNvSpPr txBox="1">
            <a:spLocks/>
          </p:cNvSpPr>
          <p:nvPr/>
        </p:nvSpPr>
        <p:spPr bwMode="auto">
          <a:xfrm>
            <a:off x="235500" y="440966"/>
            <a:ext cx="4455936" cy="76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  <a:noAutofit/>
          </a:bodyPr>
          <a:lstStyle>
            <a:lvl1pPr lvl="0" algn="l" defTabSz="457200" rtl="0" eaLnBrk="1" fontAlgn="base" hangingPunct="1">
              <a:spcBef>
                <a:spcPts val="0"/>
              </a:spcBef>
              <a:spcAft>
                <a:spcPct val="0"/>
              </a:spcAft>
              <a:buSzPct val="100000"/>
              <a:defRPr sz="2400" kern="12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1pPr>
            <a:lvl2pPr lvl="1" algn="l" defTabSz="457200" rtl="0" eaLnBrk="1" fontAlgn="base" hangingPunct="1">
              <a:spcBef>
                <a:spcPts val="0"/>
              </a:spcBef>
              <a:spcAft>
                <a:spcPct val="0"/>
              </a:spcAft>
              <a:buSzPct val="100000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lvl="2" algn="l" defTabSz="457200" rtl="0" eaLnBrk="1" fontAlgn="base" hangingPunct="1">
              <a:spcBef>
                <a:spcPts val="0"/>
              </a:spcBef>
              <a:spcAft>
                <a:spcPct val="0"/>
              </a:spcAft>
              <a:buSzPct val="100000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lvl="3" algn="l" defTabSz="457200" rtl="0" eaLnBrk="1" fontAlgn="base" hangingPunct="1">
              <a:spcBef>
                <a:spcPts val="0"/>
              </a:spcBef>
              <a:spcAft>
                <a:spcPct val="0"/>
              </a:spcAft>
              <a:buSzPct val="100000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lvl="4" algn="l" defTabSz="457200" rtl="0" eaLnBrk="1" fontAlgn="base" hangingPunct="1">
              <a:spcBef>
                <a:spcPts val="0"/>
              </a:spcBef>
              <a:spcAft>
                <a:spcPct val="0"/>
              </a:spcAft>
              <a:buSzPct val="100000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lvl="5" algn="l" defTabSz="457200" rtl="0" eaLnBrk="1" fontAlgn="base" hangingPunct="1">
              <a:spcBef>
                <a:spcPts val="0"/>
              </a:spcBef>
              <a:spcAft>
                <a:spcPct val="0"/>
              </a:spcAft>
              <a:buSzPct val="100000"/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6pPr>
            <a:lvl7pPr marL="914400" lvl="6" algn="l" defTabSz="457200" rtl="0" eaLnBrk="1" fontAlgn="base" hangingPunct="1">
              <a:spcBef>
                <a:spcPts val="0"/>
              </a:spcBef>
              <a:spcAft>
                <a:spcPct val="0"/>
              </a:spcAft>
              <a:buSzPct val="100000"/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7pPr>
            <a:lvl8pPr marL="1371600" lvl="7" algn="l" defTabSz="457200" rtl="0" eaLnBrk="1" fontAlgn="base" hangingPunct="1">
              <a:spcBef>
                <a:spcPts val="0"/>
              </a:spcBef>
              <a:spcAft>
                <a:spcPct val="0"/>
              </a:spcAft>
              <a:buSzPct val="100000"/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8pPr>
            <a:lvl9pPr marL="1828800" lvl="8" algn="l" defTabSz="457200" rtl="0" eaLnBrk="1" fontAlgn="base" hangingPunct="1">
              <a:spcBef>
                <a:spcPts val="0"/>
              </a:spcBef>
              <a:spcAft>
                <a:spcPct val="0"/>
              </a:spcAft>
              <a:buSzPct val="100000"/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" dirty="0" smtClean="0"/>
              <a:t>Modeling the Ecosystem</a:t>
            </a:r>
            <a:endParaRPr lang="en" dirty="0"/>
          </a:p>
        </p:txBody>
      </p:sp>
      <p:grpSp>
        <p:nvGrpSpPr>
          <p:cNvPr id="16" name="Group 15"/>
          <p:cNvGrpSpPr/>
          <p:nvPr/>
        </p:nvGrpSpPr>
        <p:grpSpPr>
          <a:xfrm>
            <a:off x="4054470" y="1064065"/>
            <a:ext cx="4205050" cy="1620640"/>
            <a:chOff x="4054470" y="1064065"/>
            <a:chExt cx="4205050" cy="1620640"/>
          </a:xfrm>
        </p:grpSpPr>
        <p:sp>
          <p:nvSpPr>
            <p:cNvPr id="17" name="Shape 371"/>
            <p:cNvSpPr txBox="1"/>
            <p:nvPr/>
          </p:nvSpPr>
          <p:spPr>
            <a:xfrm>
              <a:off x="4054470" y="1064065"/>
              <a:ext cx="4205050" cy="4932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sz="1400" b="1" dirty="0">
                  <a:solidFill>
                    <a:srgbClr val="CC0000"/>
                  </a:solidFill>
                </a:rPr>
                <a:t>Dynamic inputs (ecosystem model)</a:t>
              </a:r>
            </a:p>
          </p:txBody>
        </p:sp>
        <p:sp>
          <p:nvSpPr>
            <p:cNvPr id="18" name="Shape 369"/>
            <p:cNvSpPr/>
            <p:nvPr/>
          </p:nvSpPr>
          <p:spPr>
            <a:xfrm>
              <a:off x="4079379" y="1421105"/>
              <a:ext cx="3946071" cy="1263600"/>
            </a:xfrm>
            <a:prstGeom prst="rect">
              <a:avLst/>
            </a:prstGeom>
            <a:solidFill>
              <a:srgbClr val="F4CCCC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9" name="Shape 370"/>
            <p:cNvSpPr/>
            <p:nvPr/>
          </p:nvSpPr>
          <p:spPr>
            <a:xfrm>
              <a:off x="4696725" y="1848455"/>
              <a:ext cx="1155816" cy="763452"/>
            </a:xfrm>
            <a:prstGeom prst="cloud">
              <a:avLst/>
            </a:prstGeom>
            <a:solidFill>
              <a:srgbClr val="CFE2F3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20" name="Shape 372"/>
            <p:cNvSpPr txBox="1"/>
            <p:nvPr/>
          </p:nvSpPr>
          <p:spPr>
            <a:xfrm>
              <a:off x="4480950" y="1421105"/>
              <a:ext cx="1448700" cy="4623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sz="1400" b="1" dirty="0"/>
                <a:t>Environment</a:t>
              </a:r>
            </a:p>
          </p:txBody>
        </p:sp>
        <p:sp>
          <p:nvSpPr>
            <p:cNvPr id="21" name="Shape 373"/>
            <p:cNvSpPr txBox="1"/>
            <p:nvPr/>
          </p:nvSpPr>
          <p:spPr>
            <a:xfrm>
              <a:off x="6467300" y="1421105"/>
              <a:ext cx="1448700" cy="4623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sz="1400" b="1"/>
                <a:t>Mission Req</a:t>
              </a:r>
            </a:p>
          </p:txBody>
        </p:sp>
        <p:sp>
          <p:nvSpPr>
            <p:cNvPr id="22" name="Shape 374"/>
            <p:cNvSpPr/>
            <p:nvPr/>
          </p:nvSpPr>
          <p:spPr>
            <a:xfrm>
              <a:off x="6875750" y="1817667"/>
              <a:ext cx="631800" cy="763500"/>
            </a:xfrm>
            <a:prstGeom prst="foldedCorner">
              <a:avLst>
                <a:gd name="adj" fmla="val 16667"/>
              </a:avLst>
            </a:prstGeom>
            <a:solidFill>
              <a:schemeClr val="lt1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sz="1400" b="1" dirty="0"/>
                <a:t>X …</a:t>
              </a:r>
            </a:p>
            <a:p>
              <a:pPr lvl="0" rtl="0">
                <a:spcBef>
                  <a:spcPts val="0"/>
                </a:spcBef>
                <a:buNone/>
              </a:pPr>
              <a:r>
                <a:rPr lang="en" sz="1400" b="1" dirty="0"/>
                <a:t>X …</a:t>
              </a:r>
            </a:p>
            <a:p>
              <a:pPr lvl="0" rtl="0">
                <a:spcBef>
                  <a:spcPts val="0"/>
                </a:spcBef>
                <a:buNone/>
              </a:pPr>
              <a:r>
                <a:rPr lang="en" sz="1400" b="1" dirty="0"/>
                <a:t>X ...</a:t>
              </a:r>
            </a:p>
          </p:txBody>
        </p:sp>
      </p:grpSp>
      <p:sp>
        <p:nvSpPr>
          <p:cNvPr id="13" name="Shape 302"/>
          <p:cNvSpPr txBox="1">
            <a:spLocks noGrp="1"/>
          </p:cNvSpPr>
          <p:nvPr>
            <p:ph type="body" idx="1"/>
          </p:nvPr>
        </p:nvSpPr>
        <p:spPr>
          <a:xfrm>
            <a:off x="0" y="965402"/>
            <a:ext cx="4014100" cy="1984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228600" lvl="0" indent="-228600">
              <a:spcBef>
                <a:spcPts val="0"/>
              </a:spcBef>
              <a:spcAft>
                <a:spcPts val="600"/>
              </a:spcAft>
              <a:buSzPct val="100000"/>
            </a:pPr>
            <a:r>
              <a:rPr lang="en" sz="1800" dirty="0"/>
              <a:t>What is the ecosystem?</a:t>
            </a:r>
          </a:p>
          <a:p>
            <a:pPr marL="228600" lvl="0" indent="-228600">
              <a:spcBef>
                <a:spcPts val="0"/>
              </a:spcBef>
              <a:spcAft>
                <a:spcPts val="600"/>
              </a:spcAft>
              <a:buSzPct val="100000"/>
            </a:pPr>
            <a:r>
              <a:rPr lang="en" sz="1800" dirty="0">
                <a:solidFill>
                  <a:schemeClr val="bg1">
                    <a:lumMod val="75000"/>
                  </a:schemeClr>
                </a:solidFill>
              </a:rPr>
              <a:t>Why is the ecosystem important?</a:t>
            </a:r>
          </a:p>
          <a:p>
            <a:pPr marL="228600" lvl="0" indent="-228600">
              <a:spcBef>
                <a:spcPts val="0"/>
              </a:spcBef>
              <a:spcAft>
                <a:spcPts val="600"/>
              </a:spcAft>
              <a:buSzPct val="100000"/>
            </a:pPr>
            <a:r>
              <a:rPr lang="en" sz="1800" dirty="0">
                <a:solidFill>
                  <a:schemeClr val="bg1">
                    <a:lumMod val="75000"/>
                  </a:schemeClr>
                </a:solidFill>
              </a:rPr>
              <a:t>What have we done to model the ecosystem?</a:t>
            </a:r>
          </a:p>
          <a:p>
            <a:pPr marL="228600" lvl="0" indent="-228600">
              <a:spcBef>
                <a:spcPts val="0"/>
              </a:spcBef>
              <a:spcAft>
                <a:spcPts val="600"/>
              </a:spcAft>
              <a:buSzPct val="100000"/>
            </a:pPr>
            <a:r>
              <a:rPr lang="en" sz="1800" dirty="0">
                <a:solidFill>
                  <a:schemeClr val="bg1">
                    <a:lumMod val="75000"/>
                  </a:schemeClr>
                </a:solidFill>
              </a:rPr>
              <a:t>What next?</a:t>
            </a:r>
          </a:p>
          <a:p>
            <a:pPr lvl="0">
              <a:spcBef>
                <a:spcPts val="0"/>
              </a:spcBef>
              <a:spcAft>
                <a:spcPts val="600"/>
              </a:spcAft>
              <a:buNone/>
            </a:pPr>
            <a:endParaRPr sz="1600" dirty="0"/>
          </a:p>
        </p:txBody>
      </p:sp>
    </p:spTree>
    <p:extLst>
      <p:ext uri="{BB962C8B-B14F-4D97-AF65-F5344CB8AC3E}">
        <p14:creationId xmlns:p14="http://schemas.microsoft.com/office/powerpoint/2010/main" val="3888002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Shape 325"/>
          <p:cNvSpPr/>
          <p:nvPr/>
        </p:nvSpPr>
        <p:spPr>
          <a:xfrm>
            <a:off x="6354549" y="3280735"/>
            <a:ext cx="1289700" cy="2626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rgbClr val="674EA7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26" name="Shape 326"/>
          <p:cNvSpPr txBox="1"/>
          <p:nvPr/>
        </p:nvSpPr>
        <p:spPr>
          <a:xfrm>
            <a:off x="6297696" y="2898221"/>
            <a:ext cx="1575000" cy="452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400" b="1">
                <a:solidFill>
                  <a:srgbClr val="8E7CC3"/>
                </a:solidFill>
              </a:rPr>
              <a:t>Resource DSL</a:t>
            </a:r>
          </a:p>
        </p:txBody>
      </p:sp>
      <p:sp>
        <p:nvSpPr>
          <p:cNvPr id="327" name="Shape 327"/>
          <p:cNvSpPr/>
          <p:nvPr/>
        </p:nvSpPr>
        <p:spPr>
          <a:xfrm>
            <a:off x="4583874" y="3265910"/>
            <a:ext cx="1289700" cy="2626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rgbClr val="3D85C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28" name="Shape 328"/>
          <p:cNvSpPr txBox="1"/>
          <p:nvPr/>
        </p:nvSpPr>
        <p:spPr>
          <a:xfrm>
            <a:off x="4525112" y="2883383"/>
            <a:ext cx="1687500" cy="452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400" b="1">
                <a:solidFill>
                  <a:srgbClr val="3D85C6"/>
                </a:solidFill>
              </a:rPr>
              <a:t>Static inputs</a:t>
            </a:r>
          </a:p>
        </p:txBody>
      </p:sp>
      <p:sp>
        <p:nvSpPr>
          <p:cNvPr id="329" name="Shape 329"/>
          <p:cNvSpPr txBox="1"/>
          <p:nvPr/>
        </p:nvSpPr>
        <p:spPr>
          <a:xfrm>
            <a:off x="4583950" y="3265910"/>
            <a:ext cx="1289700" cy="54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400" b="1"/>
              <a:t>Feature Model</a:t>
            </a:r>
          </a:p>
        </p:txBody>
      </p:sp>
      <p:sp>
        <p:nvSpPr>
          <p:cNvPr id="330" name="Shape 330"/>
          <p:cNvSpPr txBox="1"/>
          <p:nvPr/>
        </p:nvSpPr>
        <p:spPr>
          <a:xfrm>
            <a:off x="4454350" y="4349877"/>
            <a:ext cx="1548900" cy="54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400" b="1"/>
              <a:t>Permanent Store</a:t>
            </a:r>
          </a:p>
        </p:txBody>
      </p:sp>
      <p:sp>
        <p:nvSpPr>
          <p:cNvPr id="331" name="Shape 331"/>
          <p:cNvSpPr txBox="1"/>
          <p:nvPr/>
        </p:nvSpPr>
        <p:spPr>
          <a:xfrm>
            <a:off x="6386703" y="3264302"/>
            <a:ext cx="1289699" cy="423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400" b="1"/>
              <a:t>App Model</a:t>
            </a:r>
          </a:p>
        </p:txBody>
      </p:sp>
      <p:sp>
        <p:nvSpPr>
          <p:cNvPr id="332" name="Shape 332"/>
          <p:cNvSpPr/>
          <p:nvPr/>
        </p:nvSpPr>
        <p:spPr>
          <a:xfrm>
            <a:off x="6699603" y="3707589"/>
            <a:ext cx="663900" cy="700200"/>
          </a:xfrm>
          <a:prstGeom prst="foldedCorner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200"/>
              <a:t>f</a:t>
            </a:r>
            <a:r>
              <a:rPr lang="en" sz="1200" baseline="-25000"/>
              <a:t>1</a:t>
            </a:r>
            <a:r>
              <a:rPr lang="en" sz="1200"/>
              <a:t> * f</a:t>
            </a:r>
            <a:r>
              <a:rPr lang="en" sz="1200" baseline="-25000"/>
              <a:t>2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1200"/>
              <a:t>(g+h)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1200"/>
              <a:t>x</a:t>
            </a:r>
          </a:p>
        </p:txBody>
      </p:sp>
      <p:sp>
        <p:nvSpPr>
          <p:cNvPr id="333" name="Shape 333"/>
          <p:cNvSpPr txBox="1"/>
          <p:nvPr/>
        </p:nvSpPr>
        <p:spPr>
          <a:xfrm>
            <a:off x="6386703" y="4427177"/>
            <a:ext cx="1289700" cy="423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400" b="1"/>
              <a:t>DFU Types</a:t>
            </a:r>
          </a:p>
        </p:txBody>
      </p:sp>
      <p:grpSp>
        <p:nvGrpSpPr>
          <p:cNvPr id="334" name="Shape 334"/>
          <p:cNvGrpSpPr/>
          <p:nvPr/>
        </p:nvGrpSpPr>
        <p:grpSpPr>
          <a:xfrm>
            <a:off x="4814838" y="4872597"/>
            <a:ext cx="827922" cy="854402"/>
            <a:chOff x="10507875" y="2876950"/>
            <a:chExt cx="1343374" cy="1606925"/>
          </a:xfrm>
        </p:grpSpPr>
        <p:sp>
          <p:nvSpPr>
            <p:cNvPr id="335" name="Shape 335"/>
            <p:cNvSpPr/>
            <p:nvPr/>
          </p:nvSpPr>
          <p:spPr>
            <a:xfrm>
              <a:off x="10507875" y="4062933"/>
              <a:ext cx="1343374" cy="420941"/>
            </a:xfrm>
            <a:prstGeom prst="flowChartMagneticDisk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6" name="Shape 336"/>
            <p:cNvSpPr/>
            <p:nvPr/>
          </p:nvSpPr>
          <p:spPr>
            <a:xfrm>
              <a:off x="10507875" y="3667605"/>
              <a:ext cx="1343374" cy="420941"/>
            </a:xfrm>
            <a:prstGeom prst="flowChartMagneticDisk">
              <a:avLst/>
            </a:prstGeom>
            <a:solidFill>
              <a:schemeClr val="lt2"/>
            </a:solidFill>
            <a:ln w="19050" cap="flat" cmpd="sng">
              <a:solidFill>
                <a:srgbClr val="E69138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7" name="Shape 337"/>
            <p:cNvSpPr/>
            <p:nvPr/>
          </p:nvSpPr>
          <p:spPr>
            <a:xfrm>
              <a:off x="10507875" y="3272277"/>
              <a:ext cx="1343374" cy="420941"/>
            </a:xfrm>
            <a:prstGeom prst="flowChartMagneticDisk">
              <a:avLst/>
            </a:prstGeom>
            <a:solidFill>
              <a:schemeClr val="lt2"/>
            </a:solidFill>
            <a:ln w="19050" cap="flat" cmpd="sng">
              <a:solidFill>
                <a:srgbClr val="6AA84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8" name="Shape 338"/>
            <p:cNvSpPr/>
            <p:nvPr/>
          </p:nvSpPr>
          <p:spPr>
            <a:xfrm>
              <a:off x="10507875" y="2876950"/>
              <a:ext cx="1343374" cy="420941"/>
            </a:xfrm>
            <a:prstGeom prst="flowChartMagneticDisk">
              <a:avLst/>
            </a:prstGeom>
            <a:solidFill>
              <a:schemeClr val="lt2"/>
            </a:solidFill>
            <a:ln w="19050" cap="flat" cmpd="sng">
              <a:solidFill>
                <a:srgbClr val="3D85C6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339" name="Shape 339"/>
          <p:cNvGrpSpPr/>
          <p:nvPr/>
        </p:nvGrpSpPr>
        <p:grpSpPr>
          <a:xfrm>
            <a:off x="4917543" y="3788630"/>
            <a:ext cx="622513" cy="585727"/>
            <a:chOff x="4903539" y="4011400"/>
            <a:chExt cx="622513" cy="585727"/>
          </a:xfrm>
        </p:grpSpPr>
        <p:sp>
          <p:nvSpPr>
            <p:cNvPr id="340" name="Shape 340"/>
            <p:cNvSpPr/>
            <p:nvPr/>
          </p:nvSpPr>
          <p:spPr>
            <a:xfrm>
              <a:off x="5125396" y="4011400"/>
              <a:ext cx="178800" cy="166500"/>
            </a:xfrm>
            <a:prstGeom prst="roundRect">
              <a:avLst>
                <a:gd name="adj" fmla="val 16667"/>
              </a:avLst>
            </a:prstGeom>
            <a:solidFill>
              <a:srgbClr val="3D85C6"/>
            </a:solidFill>
            <a:ln w="28575" cap="flat" cmpd="sng">
              <a:solidFill>
                <a:srgbClr val="3D85C6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1" name="Shape 341"/>
            <p:cNvSpPr/>
            <p:nvPr/>
          </p:nvSpPr>
          <p:spPr>
            <a:xfrm>
              <a:off x="5347253" y="4430627"/>
              <a:ext cx="178800" cy="166500"/>
            </a:xfrm>
            <a:prstGeom prst="roundRect">
              <a:avLst>
                <a:gd name="adj" fmla="val 16667"/>
              </a:avLst>
            </a:prstGeom>
            <a:solidFill>
              <a:srgbClr val="3D85C6"/>
            </a:solidFill>
            <a:ln w="19050" cap="flat" cmpd="sng">
              <a:solidFill>
                <a:srgbClr val="3D85C6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2" name="Shape 342"/>
            <p:cNvSpPr/>
            <p:nvPr/>
          </p:nvSpPr>
          <p:spPr>
            <a:xfrm>
              <a:off x="5125396" y="4430627"/>
              <a:ext cx="178800" cy="166500"/>
            </a:xfrm>
            <a:prstGeom prst="roundRect">
              <a:avLst>
                <a:gd name="adj" fmla="val 16667"/>
              </a:avLst>
            </a:prstGeom>
            <a:solidFill>
              <a:srgbClr val="3D85C6"/>
            </a:solidFill>
            <a:ln w="19050" cap="flat" cmpd="sng">
              <a:solidFill>
                <a:srgbClr val="3D85C6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3" name="Shape 343"/>
            <p:cNvSpPr/>
            <p:nvPr/>
          </p:nvSpPr>
          <p:spPr>
            <a:xfrm>
              <a:off x="4903539" y="4430627"/>
              <a:ext cx="178800" cy="166500"/>
            </a:xfrm>
            <a:prstGeom prst="roundRect">
              <a:avLst>
                <a:gd name="adj" fmla="val 16667"/>
              </a:avLst>
            </a:prstGeom>
            <a:solidFill>
              <a:srgbClr val="3D85C6"/>
            </a:solidFill>
            <a:ln w="19050" cap="flat" cmpd="sng">
              <a:solidFill>
                <a:srgbClr val="3D85C6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cxnSp>
          <p:nvCxnSpPr>
            <p:cNvPr id="344" name="Shape 344"/>
            <p:cNvCxnSpPr>
              <a:stCxn id="340" idx="2"/>
              <a:endCxn id="342" idx="0"/>
            </p:cNvCxnSpPr>
            <p:nvPr/>
          </p:nvCxnSpPr>
          <p:spPr>
            <a:xfrm>
              <a:off x="5214796" y="4177900"/>
              <a:ext cx="0" cy="252600"/>
            </a:xfrm>
            <a:prstGeom prst="straightConnector1">
              <a:avLst/>
            </a:prstGeom>
            <a:noFill/>
            <a:ln w="28575" cap="flat" cmpd="sng">
              <a:solidFill>
                <a:srgbClr val="3D85C6"/>
              </a:solidFill>
              <a:prstDash val="solid"/>
              <a:round/>
              <a:headEnd type="none" w="lg" len="lg"/>
              <a:tailEnd type="none" w="lg" len="lg"/>
            </a:ln>
          </p:spPr>
        </p:cxnSp>
        <p:cxnSp>
          <p:nvCxnSpPr>
            <p:cNvPr id="345" name="Shape 345"/>
            <p:cNvCxnSpPr>
              <a:stCxn id="343" idx="0"/>
              <a:endCxn id="341" idx="0"/>
            </p:cNvCxnSpPr>
            <p:nvPr/>
          </p:nvCxnSpPr>
          <p:spPr>
            <a:xfrm rot="-5400000" flipH="1">
              <a:off x="5214489" y="4209077"/>
              <a:ext cx="600" cy="443700"/>
            </a:xfrm>
            <a:prstGeom prst="bentConnector3">
              <a:avLst>
                <a:gd name="adj1" fmla="val -19289859"/>
              </a:avLst>
            </a:prstGeom>
            <a:noFill/>
            <a:ln w="28575" cap="flat" cmpd="sng">
              <a:solidFill>
                <a:srgbClr val="3D85C6"/>
              </a:solidFill>
              <a:prstDash val="solid"/>
              <a:round/>
              <a:headEnd type="none" w="lg" len="lg"/>
              <a:tailEnd type="none" w="lg" len="lg"/>
            </a:ln>
          </p:spPr>
        </p:cxnSp>
      </p:grpSp>
      <p:sp>
        <p:nvSpPr>
          <p:cNvPr id="346" name="Shape 346"/>
          <p:cNvSpPr/>
          <p:nvPr/>
        </p:nvSpPr>
        <p:spPr>
          <a:xfrm>
            <a:off x="7765409" y="3274978"/>
            <a:ext cx="1289681" cy="1429272"/>
          </a:xfrm>
          <a:prstGeom prst="irregularSeal1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endParaRPr sz="1200" b="1"/>
          </a:p>
        </p:txBody>
      </p:sp>
      <p:sp>
        <p:nvSpPr>
          <p:cNvPr id="347" name="Shape 347"/>
          <p:cNvSpPr txBox="1"/>
          <p:nvPr/>
        </p:nvSpPr>
        <p:spPr>
          <a:xfrm>
            <a:off x="1955950" y="4402939"/>
            <a:ext cx="1289700" cy="563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400" b="1"/>
              <a:t>Partial Annotations</a:t>
            </a:r>
          </a:p>
        </p:txBody>
      </p:sp>
      <p:sp>
        <p:nvSpPr>
          <p:cNvPr id="348" name="Shape 348"/>
          <p:cNvSpPr txBox="1"/>
          <p:nvPr/>
        </p:nvSpPr>
        <p:spPr>
          <a:xfrm>
            <a:off x="1955950" y="3081137"/>
            <a:ext cx="1289700" cy="563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400" b="1"/>
              <a:t>Discovery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1400" b="1"/>
              <a:t>Analysis</a:t>
            </a:r>
          </a:p>
        </p:txBody>
      </p:sp>
      <p:grpSp>
        <p:nvGrpSpPr>
          <p:cNvPr id="349" name="Shape 349"/>
          <p:cNvGrpSpPr/>
          <p:nvPr/>
        </p:nvGrpSpPr>
        <p:grpSpPr>
          <a:xfrm>
            <a:off x="6652487" y="4870465"/>
            <a:ext cx="861438" cy="788399"/>
            <a:chOff x="6579329" y="5110305"/>
            <a:chExt cx="698170" cy="788399"/>
          </a:xfrm>
        </p:grpSpPr>
        <p:sp>
          <p:nvSpPr>
            <p:cNvPr id="350" name="Shape 350"/>
            <p:cNvSpPr/>
            <p:nvPr/>
          </p:nvSpPr>
          <p:spPr>
            <a:xfrm>
              <a:off x="6579329" y="5110305"/>
              <a:ext cx="562500" cy="648600"/>
            </a:xfrm>
            <a:prstGeom prst="foldedCorner">
              <a:avLst>
                <a:gd name="adj" fmla="val 16667"/>
              </a:avLst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sz="1200"/>
                <a:t>r</a:t>
              </a:r>
              <a:r>
                <a:rPr lang="en" sz="1200" baseline="-25000"/>
                <a:t>1</a:t>
              </a:r>
              <a:r>
                <a:rPr lang="en" sz="1200"/>
                <a:t> {...}</a:t>
              </a:r>
            </a:p>
            <a:p>
              <a:pPr lvl="0" rtl="0">
                <a:spcBef>
                  <a:spcPts val="0"/>
                </a:spcBef>
                <a:buNone/>
              </a:pPr>
              <a:r>
                <a:rPr lang="en" sz="1200"/>
                <a:t>r</a:t>
              </a:r>
              <a:r>
                <a:rPr lang="en" sz="1200" baseline="-25000"/>
                <a:t>2</a:t>
              </a:r>
              <a:r>
                <a:rPr lang="en" sz="1200"/>
                <a:t> {...}</a:t>
              </a:r>
            </a:p>
          </p:txBody>
        </p:sp>
        <p:sp>
          <p:nvSpPr>
            <p:cNvPr id="351" name="Shape 351"/>
            <p:cNvSpPr/>
            <p:nvPr/>
          </p:nvSpPr>
          <p:spPr>
            <a:xfrm>
              <a:off x="6647164" y="5180205"/>
              <a:ext cx="562500" cy="648600"/>
            </a:xfrm>
            <a:prstGeom prst="foldedCorner">
              <a:avLst>
                <a:gd name="adj" fmla="val 16667"/>
              </a:avLst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sz="1200"/>
                <a:t>r</a:t>
              </a:r>
              <a:r>
                <a:rPr lang="en" sz="1200" baseline="-25000"/>
                <a:t>1</a:t>
              </a:r>
              <a:r>
                <a:rPr lang="en" sz="1200"/>
                <a:t> {...}</a:t>
              </a:r>
            </a:p>
            <a:p>
              <a:pPr lvl="0" rtl="0">
                <a:spcBef>
                  <a:spcPts val="0"/>
                </a:spcBef>
                <a:buNone/>
              </a:pPr>
              <a:r>
                <a:rPr lang="en" sz="1200"/>
                <a:t>r</a:t>
              </a:r>
              <a:r>
                <a:rPr lang="en" sz="1200" baseline="-25000"/>
                <a:t>2</a:t>
              </a:r>
              <a:r>
                <a:rPr lang="en" sz="1200"/>
                <a:t> {...}</a:t>
              </a:r>
            </a:p>
          </p:txBody>
        </p:sp>
        <p:sp>
          <p:nvSpPr>
            <p:cNvPr id="352" name="Shape 352"/>
            <p:cNvSpPr/>
            <p:nvPr/>
          </p:nvSpPr>
          <p:spPr>
            <a:xfrm>
              <a:off x="6714999" y="5250105"/>
              <a:ext cx="562500" cy="648600"/>
            </a:xfrm>
            <a:prstGeom prst="foldedCorner">
              <a:avLst>
                <a:gd name="adj" fmla="val 16667"/>
              </a:avLst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sz="1200"/>
                <a:t>r</a:t>
              </a:r>
              <a:r>
                <a:rPr lang="en" sz="1200" baseline="-25000"/>
                <a:t>1</a:t>
              </a:r>
              <a:r>
                <a:rPr lang="en" sz="1200"/>
                <a:t> {...}</a:t>
              </a:r>
            </a:p>
            <a:p>
              <a:pPr lvl="0" rtl="0">
                <a:spcBef>
                  <a:spcPts val="0"/>
                </a:spcBef>
                <a:buNone/>
              </a:pPr>
              <a:r>
                <a:rPr lang="en" sz="1200"/>
                <a:t>r</a:t>
              </a:r>
              <a:r>
                <a:rPr lang="en" sz="1200" baseline="-25000"/>
                <a:t>2</a:t>
              </a:r>
              <a:r>
                <a:rPr lang="en" sz="1200"/>
                <a:t> {...}</a:t>
              </a:r>
            </a:p>
          </p:txBody>
        </p:sp>
      </p:grpSp>
      <p:grpSp>
        <p:nvGrpSpPr>
          <p:cNvPr id="353" name="Shape 353"/>
          <p:cNvGrpSpPr/>
          <p:nvPr/>
        </p:nvGrpSpPr>
        <p:grpSpPr>
          <a:xfrm>
            <a:off x="2251752" y="5010143"/>
            <a:ext cx="698094" cy="840155"/>
            <a:chOff x="10507875" y="5372625"/>
            <a:chExt cx="784200" cy="915900"/>
          </a:xfrm>
        </p:grpSpPr>
        <p:sp>
          <p:nvSpPr>
            <p:cNvPr id="354" name="Shape 354"/>
            <p:cNvSpPr/>
            <p:nvPr/>
          </p:nvSpPr>
          <p:spPr>
            <a:xfrm>
              <a:off x="10507875" y="5372625"/>
              <a:ext cx="631800" cy="763500"/>
            </a:xfrm>
            <a:prstGeom prst="foldedCorner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sz="1200"/>
                <a:t>@dfu</a:t>
              </a:r>
            </a:p>
            <a:p>
              <a:pPr lvl="0" algn="ctr" rtl="0">
                <a:spcBef>
                  <a:spcPts val="0"/>
                </a:spcBef>
                <a:buNone/>
              </a:pPr>
              <a:r>
                <a:rPr lang="en" sz="1200"/>
                <a:t>...</a:t>
              </a:r>
            </a:p>
            <a:p>
              <a:pPr lvl="0" algn="ctr" rtl="0">
                <a:spcBef>
                  <a:spcPts val="0"/>
                </a:spcBef>
                <a:buNone/>
              </a:pPr>
              <a:r>
                <a:rPr lang="en" sz="1200"/>
                <a:t>@dfu</a:t>
              </a:r>
            </a:p>
          </p:txBody>
        </p:sp>
        <p:sp>
          <p:nvSpPr>
            <p:cNvPr id="355" name="Shape 355"/>
            <p:cNvSpPr/>
            <p:nvPr/>
          </p:nvSpPr>
          <p:spPr>
            <a:xfrm>
              <a:off x="10584075" y="5448825"/>
              <a:ext cx="631800" cy="763500"/>
            </a:xfrm>
            <a:prstGeom prst="foldedCorner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sz="1200"/>
                <a:t>@dfu</a:t>
              </a:r>
            </a:p>
            <a:p>
              <a:pPr lvl="0" algn="ctr" rtl="0">
                <a:spcBef>
                  <a:spcPts val="0"/>
                </a:spcBef>
                <a:buNone/>
              </a:pPr>
              <a:r>
                <a:rPr lang="en" sz="1200"/>
                <a:t>...</a:t>
              </a:r>
            </a:p>
            <a:p>
              <a:pPr lvl="0" algn="ctr" rtl="0">
                <a:spcBef>
                  <a:spcPts val="0"/>
                </a:spcBef>
                <a:buNone/>
              </a:pPr>
              <a:r>
                <a:rPr lang="en" sz="1200"/>
                <a:t>@dfu</a:t>
              </a:r>
            </a:p>
          </p:txBody>
        </p:sp>
        <p:sp>
          <p:nvSpPr>
            <p:cNvPr id="356" name="Shape 356"/>
            <p:cNvSpPr/>
            <p:nvPr/>
          </p:nvSpPr>
          <p:spPr>
            <a:xfrm>
              <a:off x="10660275" y="5525025"/>
              <a:ext cx="631800" cy="763500"/>
            </a:xfrm>
            <a:prstGeom prst="foldedCorner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sz="1200"/>
                <a:t>@dfu</a:t>
              </a:r>
            </a:p>
            <a:p>
              <a:pPr lvl="0" algn="ctr" rtl="0">
                <a:spcBef>
                  <a:spcPts val="0"/>
                </a:spcBef>
                <a:buNone/>
              </a:pPr>
              <a:r>
                <a:rPr lang="en" sz="1200"/>
                <a:t>...</a:t>
              </a:r>
            </a:p>
            <a:p>
              <a:pPr lvl="0" algn="ctr" rtl="0">
                <a:spcBef>
                  <a:spcPts val="0"/>
                </a:spcBef>
                <a:buNone/>
              </a:pPr>
              <a:r>
                <a:rPr lang="en" sz="1200"/>
                <a:t>@dfu</a:t>
              </a:r>
            </a:p>
          </p:txBody>
        </p:sp>
      </p:grpSp>
      <p:pic>
        <p:nvPicPr>
          <p:cNvPr id="357" name="Shape 3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1216" y="3689160"/>
            <a:ext cx="659167" cy="679231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Shape 358"/>
          <p:cNvSpPr/>
          <p:nvPr/>
        </p:nvSpPr>
        <p:spPr>
          <a:xfrm rot="1433183">
            <a:off x="2873432" y="4497264"/>
            <a:ext cx="1857384" cy="292141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59" name="Shape 359"/>
          <p:cNvSpPr/>
          <p:nvPr/>
        </p:nvSpPr>
        <p:spPr>
          <a:xfrm>
            <a:off x="3139375" y="5289860"/>
            <a:ext cx="1487100" cy="252600"/>
          </a:xfrm>
          <a:prstGeom prst="rightArrow">
            <a:avLst>
              <a:gd name="adj1" fmla="val 50000"/>
              <a:gd name="adj2" fmla="val 67880"/>
            </a:avLst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60" name="Shape 360"/>
          <p:cNvSpPr/>
          <p:nvPr/>
        </p:nvSpPr>
        <p:spPr>
          <a:xfrm>
            <a:off x="5804672" y="3813035"/>
            <a:ext cx="615000" cy="300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61" name="Shape 361"/>
          <p:cNvSpPr/>
          <p:nvPr/>
        </p:nvSpPr>
        <p:spPr>
          <a:xfrm>
            <a:off x="5817822" y="5211035"/>
            <a:ext cx="615000" cy="300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62" name="Shape 362"/>
          <p:cNvSpPr/>
          <p:nvPr/>
        </p:nvSpPr>
        <p:spPr>
          <a:xfrm rot="2699187">
            <a:off x="5656646" y="4522617"/>
            <a:ext cx="897106" cy="260185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63" name="Shape 363"/>
          <p:cNvSpPr/>
          <p:nvPr/>
        </p:nvSpPr>
        <p:spPr>
          <a:xfrm rot="5400000">
            <a:off x="7842825" y="2729130"/>
            <a:ext cx="852300" cy="325800"/>
          </a:xfrm>
          <a:prstGeom prst="bentArrow">
            <a:avLst>
              <a:gd name="adj1" fmla="val 35992"/>
              <a:gd name="adj2" fmla="val 45477"/>
              <a:gd name="adj3" fmla="val 50000"/>
              <a:gd name="adj4" fmla="val 40436"/>
            </a:avLst>
          </a:prstGeom>
          <a:solidFill>
            <a:srgbClr val="3C78D8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64" name="Shape 364"/>
          <p:cNvSpPr/>
          <p:nvPr/>
        </p:nvSpPr>
        <p:spPr>
          <a:xfrm rot="5400000" flipH="1">
            <a:off x="7671720" y="4658030"/>
            <a:ext cx="721460" cy="813900"/>
          </a:xfrm>
          <a:prstGeom prst="bentArrow">
            <a:avLst>
              <a:gd name="adj1" fmla="val 13676"/>
              <a:gd name="adj2" fmla="val 17583"/>
              <a:gd name="adj3" fmla="val 21944"/>
              <a:gd name="adj4" fmla="val 43750"/>
            </a:avLst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65" name="Shape 365"/>
          <p:cNvSpPr/>
          <p:nvPr/>
        </p:nvSpPr>
        <p:spPr>
          <a:xfrm rot="10800000" flipH="1">
            <a:off x="4321877" y="2760405"/>
            <a:ext cx="303048" cy="1872378"/>
          </a:xfrm>
          <a:prstGeom prst="bentArrow">
            <a:avLst>
              <a:gd name="adj1" fmla="val 38528"/>
              <a:gd name="adj2" fmla="val 41743"/>
              <a:gd name="adj3" fmla="val 45334"/>
              <a:gd name="adj4" fmla="val 43750"/>
            </a:avLst>
          </a:prstGeom>
          <a:solidFill>
            <a:srgbClr val="3C78D8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67" name="Shape 367"/>
          <p:cNvSpPr txBox="1"/>
          <p:nvPr/>
        </p:nvSpPr>
        <p:spPr>
          <a:xfrm>
            <a:off x="7750409" y="3650014"/>
            <a:ext cx="1289700" cy="679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1400" b="1" dirty="0"/>
              <a:t>Constructed System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4054470" y="1064065"/>
            <a:ext cx="4205050" cy="1620640"/>
            <a:chOff x="4054470" y="1064065"/>
            <a:chExt cx="4205050" cy="1620640"/>
          </a:xfrm>
        </p:grpSpPr>
        <p:sp>
          <p:nvSpPr>
            <p:cNvPr id="371" name="Shape 371"/>
            <p:cNvSpPr txBox="1"/>
            <p:nvPr/>
          </p:nvSpPr>
          <p:spPr>
            <a:xfrm>
              <a:off x="4054470" y="1064065"/>
              <a:ext cx="4205050" cy="4932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sz="1400" b="1" dirty="0">
                  <a:solidFill>
                    <a:srgbClr val="CC0000"/>
                  </a:solidFill>
                </a:rPr>
                <a:t>Dynamic inputs (ecosystem model)</a:t>
              </a:r>
            </a:p>
          </p:txBody>
        </p:sp>
        <p:sp>
          <p:nvSpPr>
            <p:cNvPr id="369" name="Shape 369"/>
            <p:cNvSpPr/>
            <p:nvPr/>
          </p:nvSpPr>
          <p:spPr>
            <a:xfrm>
              <a:off x="4079379" y="1421105"/>
              <a:ext cx="3946071" cy="1263600"/>
            </a:xfrm>
            <a:prstGeom prst="rect">
              <a:avLst/>
            </a:prstGeom>
            <a:solidFill>
              <a:srgbClr val="F4CCCC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370" name="Shape 370"/>
            <p:cNvSpPr/>
            <p:nvPr/>
          </p:nvSpPr>
          <p:spPr>
            <a:xfrm>
              <a:off x="4696725" y="1848455"/>
              <a:ext cx="1155816" cy="763452"/>
            </a:xfrm>
            <a:prstGeom prst="cloud">
              <a:avLst/>
            </a:prstGeom>
            <a:solidFill>
              <a:srgbClr val="CFE2F3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372" name="Shape 372"/>
            <p:cNvSpPr txBox="1"/>
            <p:nvPr/>
          </p:nvSpPr>
          <p:spPr>
            <a:xfrm>
              <a:off x="4480950" y="1421105"/>
              <a:ext cx="1448700" cy="4623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sz="1400" b="1" dirty="0"/>
                <a:t>Environment</a:t>
              </a:r>
            </a:p>
          </p:txBody>
        </p:sp>
        <p:sp>
          <p:nvSpPr>
            <p:cNvPr id="373" name="Shape 373"/>
            <p:cNvSpPr txBox="1"/>
            <p:nvPr/>
          </p:nvSpPr>
          <p:spPr>
            <a:xfrm>
              <a:off x="6467300" y="1421105"/>
              <a:ext cx="1448700" cy="4623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sz="1400" b="1"/>
                <a:t>Mission Req</a:t>
              </a:r>
            </a:p>
          </p:txBody>
        </p:sp>
        <p:sp>
          <p:nvSpPr>
            <p:cNvPr id="374" name="Shape 374"/>
            <p:cNvSpPr/>
            <p:nvPr/>
          </p:nvSpPr>
          <p:spPr>
            <a:xfrm>
              <a:off x="6875750" y="1817667"/>
              <a:ext cx="631800" cy="763500"/>
            </a:xfrm>
            <a:prstGeom prst="foldedCorner">
              <a:avLst>
                <a:gd name="adj" fmla="val 16667"/>
              </a:avLst>
            </a:prstGeom>
            <a:solidFill>
              <a:schemeClr val="lt1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sz="1400" b="1" dirty="0"/>
                <a:t>X …</a:t>
              </a:r>
            </a:p>
            <a:p>
              <a:pPr lvl="0" rtl="0">
                <a:spcBef>
                  <a:spcPts val="0"/>
                </a:spcBef>
                <a:buNone/>
              </a:pPr>
              <a:r>
                <a:rPr lang="en" sz="1400" b="1" dirty="0"/>
                <a:t>X …</a:t>
              </a:r>
            </a:p>
            <a:p>
              <a:pPr lvl="0" rtl="0">
                <a:spcBef>
                  <a:spcPts val="0"/>
                </a:spcBef>
                <a:buNone/>
              </a:pPr>
              <a:r>
                <a:rPr lang="en" sz="1400" b="1" dirty="0"/>
                <a:t>X ...</a:t>
              </a:r>
            </a:p>
          </p:txBody>
        </p:sp>
      </p:grpSp>
      <p:sp>
        <p:nvSpPr>
          <p:cNvPr id="57" name="Shape 247"/>
          <p:cNvSpPr txBox="1">
            <a:spLocks/>
          </p:cNvSpPr>
          <p:nvPr/>
        </p:nvSpPr>
        <p:spPr bwMode="auto">
          <a:xfrm>
            <a:off x="235500" y="440966"/>
            <a:ext cx="4455936" cy="76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  <a:noAutofit/>
          </a:bodyPr>
          <a:lstStyle>
            <a:lvl1pPr lvl="0" algn="l" defTabSz="457200" rtl="0" eaLnBrk="1" fontAlgn="base" hangingPunct="1">
              <a:spcBef>
                <a:spcPts val="0"/>
              </a:spcBef>
              <a:spcAft>
                <a:spcPct val="0"/>
              </a:spcAft>
              <a:buSzPct val="100000"/>
              <a:defRPr sz="2400" kern="12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1pPr>
            <a:lvl2pPr lvl="1" algn="l" defTabSz="457200" rtl="0" eaLnBrk="1" fontAlgn="base" hangingPunct="1">
              <a:spcBef>
                <a:spcPts val="0"/>
              </a:spcBef>
              <a:spcAft>
                <a:spcPct val="0"/>
              </a:spcAft>
              <a:buSzPct val="100000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lvl="2" algn="l" defTabSz="457200" rtl="0" eaLnBrk="1" fontAlgn="base" hangingPunct="1">
              <a:spcBef>
                <a:spcPts val="0"/>
              </a:spcBef>
              <a:spcAft>
                <a:spcPct val="0"/>
              </a:spcAft>
              <a:buSzPct val="100000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lvl="3" algn="l" defTabSz="457200" rtl="0" eaLnBrk="1" fontAlgn="base" hangingPunct="1">
              <a:spcBef>
                <a:spcPts val="0"/>
              </a:spcBef>
              <a:spcAft>
                <a:spcPct val="0"/>
              </a:spcAft>
              <a:buSzPct val="100000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lvl="4" algn="l" defTabSz="457200" rtl="0" eaLnBrk="1" fontAlgn="base" hangingPunct="1">
              <a:spcBef>
                <a:spcPts val="0"/>
              </a:spcBef>
              <a:spcAft>
                <a:spcPct val="0"/>
              </a:spcAft>
              <a:buSzPct val="100000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lvl="5" algn="l" defTabSz="457200" rtl="0" eaLnBrk="1" fontAlgn="base" hangingPunct="1">
              <a:spcBef>
                <a:spcPts val="0"/>
              </a:spcBef>
              <a:spcAft>
                <a:spcPct val="0"/>
              </a:spcAft>
              <a:buSzPct val="100000"/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6pPr>
            <a:lvl7pPr marL="914400" lvl="6" algn="l" defTabSz="457200" rtl="0" eaLnBrk="1" fontAlgn="base" hangingPunct="1">
              <a:spcBef>
                <a:spcPts val="0"/>
              </a:spcBef>
              <a:spcAft>
                <a:spcPct val="0"/>
              </a:spcAft>
              <a:buSzPct val="100000"/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7pPr>
            <a:lvl8pPr marL="1371600" lvl="7" algn="l" defTabSz="457200" rtl="0" eaLnBrk="1" fontAlgn="base" hangingPunct="1">
              <a:spcBef>
                <a:spcPts val="0"/>
              </a:spcBef>
              <a:spcAft>
                <a:spcPct val="0"/>
              </a:spcAft>
              <a:buSzPct val="100000"/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8pPr>
            <a:lvl9pPr marL="1828800" lvl="8" algn="l" defTabSz="457200" rtl="0" eaLnBrk="1" fontAlgn="base" hangingPunct="1">
              <a:spcBef>
                <a:spcPts val="0"/>
              </a:spcBef>
              <a:spcAft>
                <a:spcPct val="0"/>
              </a:spcAft>
              <a:buSzPct val="100000"/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" dirty="0" smtClean="0"/>
              <a:t>Modeling the Ecosystem</a:t>
            </a:r>
            <a:endParaRPr lang="en" dirty="0"/>
          </a:p>
        </p:txBody>
      </p:sp>
      <p:sp>
        <p:nvSpPr>
          <p:cNvPr id="54" name="Shape 366"/>
          <p:cNvSpPr txBox="1"/>
          <p:nvPr/>
        </p:nvSpPr>
        <p:spPr>
          <a:xfrm>
            <a:off x="110064" y="6088687"/>
            <a:ext cx="8911157" cy="373228"/>
          </a:xfrm>
          <a:prstGeom prst="rect">
            <a:avLst/>
          </a:prstGeom>
          <a:solidFill>
            <a:srgbClr val="FFFF99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lIns="91425" tIns="91425" rIns="91425" bIns="91425" anchor="ctr" anchorCtr="0">
            <a:noAutofit/>
          </a:bodyPr>
          <a:lstStyle>
            <a:defPPr>
              <a:defRPr lang="en-US"/>
            </a:defPPr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1pPr>
          </a:lstStyle>
          <a:p>
            <a:r>
              <a:rPr lang="en" dirty="0"/>
              <a:t>The ecosystem </a:t>
            </a:r>
            <a:r>
              <a:rPr lang="en" dirty="0" smtClean="0"/>
              <a:t>&amp; application </a:t>
            </a:r>
            <a:r>
              <a:rPr lang="en" dirty="0"/>
              <a:t>model prescribe </a:t>
            </a:r>
            <a:r>
              <a:rPr lang="en" dirty="0" smtClean="0"/>
              <a:t>&amp; specify </a:t>
            </a:r>
            <a:r>
              <a:rPr lang="en" dirty="0"/>
              <a:t>the constructed </a:t>
            </a:r>
            <a:r>
              <a:rPr lang="en" dirty="0" smtClean="0"/>
              <a:t>system</a:t>
            </a:r>
            <a:endParaRPr lang="en" dirty="0"/>
          </a:p>
        </p:txBody>
      </p:sp>
      <p:sp>
        <p:nvSpPr>
          <p:cNvPr id="58" name="Shape 302"/>
          <p:cNvSpPr txBox="1">
            <a:spLocks noGrp="1"/>
          </p:cNvSpPr>
          <p:nvPr>
            <p:ph type="body" idx="1"/>
          </p:nvPr>
        </p:nvSpPr>
        <p:spPr>
          <a:xfrm>
            <a:off x="0" y="965393"/>
            <a:ext cx="4014100" cy="1984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228600" lvl="0" indent="-228600">
              <a:spcBef>
                <a:spcPts val="0"/>
              </a:spcBef>
              <a:spcAft>
                <a:spcPts val="600"/>
              </a:spcAft>
              <a:buSzPct val="100000"/>
            </a:pPr>
            <a:r>
              <a:rPr lang="en" sz="1800" dirty="0">
                <a:solidFill>
                  <a:schemeClr val="bg1">
                    <a:lumMod val="75000"/>
                  </a:schemeClr>
                </a:solidFill>
              </a:rPr>
              <a:t>What is the ecosystem?</a:t>
            </a:r>
          </a:p>
          <a:p>
            <a:pPr marL="228600" lvl="0" indent="-228600">
              <a:spcBef>
                <a:spcPts val="0"/>
              </a:spcBef>
              <a:spcAft>
                <a:spcPts val="600"/>
              </a:spcAft>
              <a:buSzPct val="100000"/>
            </a:pPr>
            <a:r>
              <a:rPr lang="en" sz="1800" dirty="0"/>
              <a:t>Why is the ecosystem important?</a:t>
            </a:r>
          </a:p>
          <a:p>
            <a:pPr marL="228600" lvl="0" indent="-228600">
              <a:spcBef>
                <a:spcPts val="0"/>
              </a:spcBef>
              <a:spcAft>
                <a:spcPts val="600"/>
              </a:spcAft>
              <a:buSzPct val="100000"/>
            </a:pPr>
            <a:r>
              <a:rPr lang="en" sz="1800" dirty="0">
                <a:solidFill>
                  <a:schemeClr val="bg1">
                    <a:lumMod val="75000"/>
                  </a:schemeClr>
                </a:solidFill>
              </a:rPr>
              <a:t>What have we done to model the ecosystem?</a:t>
            </a:r>
          </a:p>
          <a:p>
            <a:pPr marL="228600" lvl="0" indent="-228600">
              <a:spcBef>
                <a:spcPts val="0"/>
              </a:spcBef>
              <a:spcAft>
                <a:spcPts val="600"/>
              </a:spcAft>
              <a:buSzPct val="100000"/>
            </a:pPr>
            <a:r>
              <a:rPr lang="en" sz="1800" dirty="0">
                <a:solidFill>
                  <a:schemeClr val="bg1">
                    <a:lumMod val="75000"/>
                  </a:schemeClr>
                </a:solidFill>
              </a:rPr>
              <a:t>What next?</a:t>
            </a:r>
          </a:p>
          <a:p>
            <a:pPr lvl="0">
              <a:spcBef>
                <a:spcPts val="0"/>
              </a:spcBef>
              <a:spcAft>
                <a:spcPts val="600"/>
              </a:spcAft>
              <a:buNone/>
            </a:pPr>
            <a:endParaRPr sz="1600" dirty="0"/>
          </a:p>
        </p:txBody>
      </p:sp>
    </p:spTree>
    <p:extLst>
      <p:ext uri="{BB962C8B-B14F-4D97-AF65-F5344CB8AC3E}">
        <p14:creationId xmlns:p14="http://schemas.microsoft.com/office/powerpoint/2010/main" val="1456325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Shape 394"/>
          <p:cNvSpPr txBox="1"/>
          <p:nvPr/>
        </p:nvSpPr>
        <p:spPr>
          <a:xfrm>
            <a:off x="2709333" y="6083915"/>
            <a:ext cx="3725332" cy="378000"/>
          </a:xfrm>
          <a:prstGeom prst="rect">
            <a:avLst/>
          </a:prstGeom>
          <a:solidFill>
            <a:srgbClr val="FFFF99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lIns="91425" tIns="91425" rIns="91425" bIns="91425" anchor="ctr" anchorCtr="0">
            <a:noAutofit/>
          </a:bodyPr>
          <a:lstStyle>
            <a:defPPr>
              <a:defRPr lang="en-US"/>
            </a:defPPr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1pPr>
          </a:lstStyle>
          <a:p>
            <a:r>
              <a:rPr lang="en" dirty="0"/>
              <a:t>The </a:t>
            </a:r>
            <a:r>
              <a:rPr lang="en" dirty="0" smtClean="0"/>
              <a:t>models interact</a:t>
            </a:r>
            <a:endParaRPr lang="en" dirty="0"/>
          </a:p>
        </p:txBody>
      </p:sp>
      <p:sp>
        <p:nvSpPr>
          <p:cNvPr id="10" name="Shape 247"/>
          <p:cNvSpPr txBox="1">
            <a:spLocks/>
          </p:cNvSpPr>
          <p:nvPr/>
        </p:nvSpPr>
        <p:spPr bwMode="auto">
          <a:xfrm>
            <a:off x="235500" y="440966"/>
            <a:ext cx="4455936" cy="76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  <a:noAutofit/>
          </a:bodyPr>
          <a:lstStyle>
            <a:lvl1pPr lvl="0" algn="l" defTabSz="457200" rtl="0" eaLnBrk="1" fontAlgn="base" hangingPunct="1">
              <a:spcBef>
                <a:spcPts val="0"/>
              </a:spcBef>
              <a:spcAft>
                <a:spcPct val="0"/>
              </a:spcAft>
              <a:buSzPct val="100000"/>
              <a:defRPr sz="2400" kern="12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1pPr>
            <a:lvl2pPr lvl="1" algn="l" defTabSz="457200" rtl="0" eaLnBrk="1" fontAlgn="base" hangingPunct="1">
              <a:spcBef>
                <a:spcPts val="0"/>
              </a:spcBef>
              <a:spcAft>
                <a:spcPct val="0"/>
              </a:spcAft>
              <a:buSzPct val="100000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lvl="2" algn="l" defTabSz="457200" rtl="0" eaLnBrk="1" fontAlgn="base" hangingPunct="1">
              <a:spcBef>
                <a:spcPts val="0"/>
              </a:spcBef>
              <a:spcAft>
                <a:spcPct val="0"/>
              </a:spcAft>
              <a:buSzPct val="100000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lvl="3" algn="l" defTabSz="457200" rtl="0" eaLnBrk="1" fontAlgn="base" hangingPunct="1">
              <a:spcBef>
                <a:spcPts val="0"/>
              </a:spcBef>
              <a:spcAft>
                <a:spcPct val="0"/>
              </a:spcAft>
              <a:buSzPct val="100000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lvl="4" algn="l" defTabSz="457200" rtl="0" eaLnBrk="1" fontAlgn="base" hangingPunct="1">
              <a:spcBef>
                <a:spcPts val="0"/>
              </a:spcBef>
              <a:spcAft>
                <a:spcPct val="0"/>
              </a:spcAft>
              <a:buSzPct val="100000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lvl="5" algn="l" defTabSz="457200" rtl="0" eaLnBrk="1" fontAlgn="base" hangingPunct="1">
              <a:spcBef>
                <a:spcPts val="0"/>
              </a:spcBef>
              <a:spcAft>
                <a:spcPct val="0"/>
              </a:spcAft>
              <a:buSzPct val="100000"/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6pPr>
            <a:lvl7pPr marL="914400" lvl="6" algn="l" defTabSz="457200" rtl="0" eaLnBrk="1" fontAlgn="base" hangingPunct="1">
              <a:spcBef>
                <a:spcPts val="0"/>
              </a:spcBef>
              <a:spcAft>
                <a:spcPct val="0"/>
              </a:spcAft>
              <a:buSzPct val="100000"/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7pPr>
            <a:lvl8pPr marL="1371600" lvl="7" algn="l" defTabSz="457200" rtl="0" eaLnBrk="1" fontAlgn="base" hangingPunct="1">
              <a:spcBef>
                <a:spcPts val="0"/>
              </a:spcBef>
              <a:spcAft>
                <a:spcPct val="0"/>
              </a:spcAft>
              <a:buSzPct val="100000"/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8pPr>
            <a:lvl9pPr marL="1828800" lvl="8" algn="l" defTabSz="457200" rtl="0" eaLnBrk="1" fontAlgn="base" hangingPunct="1">
              <a:spcBef>
                <a:spcPts val="0"/>
              </a:spcBef>
              <a:spcAft>
                <a:spcPct val="0"/>
              </a:spcAft>
              <a:buSzPct val="100000"/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" dirty="0" smtClean="0"/>
              <a:t>Modeling the Ecosystem</a:t>
            </a:r>
            <a:endParaRPr lang="en" dirty="0"/>
          </a:p>
        </p:txBody>
      </p:sp>
      <p:sp>
        <p:nvSpPr>
          <p:cNvPr id="8" name="Shape 302"/>
          <p:cNvSpPr txBox="1">
            <a:spLocks noGrp="1"/>
          </p:cNvSpPr>
          <p:nvPr>
            <p:ph type="body" idx="1"/>
          </p:nvPr>
        </p:nvSpPr>
        <p:spPr>
          <a:xfrm>
            <a:off x="0" y="965393"/>
            <a:ext cx="4014100" cy="1984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228600" lvl="0" indent="-228600">
              <a:spcBef>
                <a:spcPts val="0"/>
              </a:spcBef>
              <a:spcAft>
                <a:spcPts val="600"/>
              </a:spcAft>
              <a:buSzPct val="100000"/>
            </a:pPr>
            <a:r>
              <a:rPr lang="en" sz="1800" dirty="0">
                <a:solidFill>
                  <a:schemeClr val="bg1">
                    <a:lumMod val="75000"/>
                  </a:schemeClr>
                </a:solidFill>
              </a:rPr>
              <a:t>What is the ecosystem?</a:t>
            </a:r>
          </a:p>
          <a:p>
            <a:pPr marL="228600" lvl="0" indent="-228600">
              <a:spcBef>
                <a:spcPts val="0"/>
              </a:spcBef>
              <a:spcAft>
                <a:spcPts val="600"/>
              </a:spcAft>
              <a:buSzPct val="100000"/>
            </a:pPr>
            <a:r>
              <a:rPr lang="en" sz="1800" dirty="0">
                <a:solidFill>
                  <a:schemeClr val="bg1">
                    <a:lumMod val="75000"/>
                  </a:schemeClr>
                </a:solidFill>
              </a:rPr>
              <a:t>Why is the ecosystem important?</a:t>
            </a:r>
          </a:p>
          <a:p>
            <a:pPr marL="228600" lvl="0" indent="-228600">
              <a:spcBef>
                <a:spcPts val="0"/>
              </a:spcBef>
              <a:spcAft>
                <a:spcPts val="600"/>
              </a:spcAft>
              <a:buSzPct val="100000"/>
            </a:pPr>
            <a:r>
              <a:rPr lang="en" sz="1800" dirty="0"/>
              <a:t>What have we done to model the ecosystem?</a:t>
            </a:r>
          </a:p>
          <a:p>
            <a:pPr marL="228600" lvl="0" indent="-228600">
              <a:spcBef>
                <a:spcPts val="0"/>
              </a:spcBef>
              <a:spcAft>
                <a:spcPts val="600"/>
              </a:spcAft>
              <a:buSzPct val="100000"/>
            </a:pPr>
            <a:r>
              <a:rPr lang="en" sz="1800" dirty="0">
                <a:solidFill>
                  <a:schemeClr val="bg1">
                    <a:lumMod val="75000"/>
                  </a:schemeClr>
                </a:solidFill>
              </a:rPr>
              <a:t>What next?</a:t>
            </a:r>
          </a:p>
          <a:p>
            <a:pPr lvl="0">
              <a:spcBef>
                <a:spcPts val="0"/>
              </a:spcBef>
              <a:spcAft>
                <a:spcPts val="600"/>
              </a:spcAft>
              <a:buNone/>
            </a:pPr>
            <a:endParaRPr sz="1600" dirty="0"/>
          </a:p>
        </p:txBody>
      </p:sp>
      <p:sp>
        <p:nvSpPr>
          <p:cNvPr id="9" name="Cloud 8"/>
          <p:cNvSpPr/>
          <p:nvPr/>
        </p:nvSpPr>
        <p:spPr>
          <a:xfrm>
            <a:off x="1777153" y="1884954"/>
            <a:ext cx="6705600" cy="3992922"/>
          </a:xfrm>
          <a:prstGeom prst="clou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dirty="0" smtClean="0"/>
              <a:t>Mission Model</a:t>
            </a:r>
            <a:endParaRPr lang="en-US" dirty="0"/>
          </a:p>
        </p:txBody>
      </p:sp>
      <p:sp>
        <p:nvSpPr>
          <p:cNvPr id="11" name="Cloud 10"/>
          <p:cNvSpPr/>
          <p:nvPr/>
        </p:nvSpPr>
        <p:spPr>
          <a:xfrm>
            <a:off x="2487967" y="2856081"/>
            <a:ext cx="2101134" cy="1186968"/>
          </a:xfrm>
          <a:prstGeom prst="clou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Component Model</a:t>
            </a:r>
            <a:endParaRPr lang="en-US" dirty="0"/>
          </a:p>
        </p:txBody>
      </p:sp>
      <p:sp>
        <p:nvSpPr>
          <p:cNvPr id="12" name="Cloud 11"/>
          <p:cNvSpPr/>
          <p:nvPr/>
        </p:nvSpPr>
        <p:spPr>
          <a:xfrm>
            <a:off x="4674224" y="2415396"/>
            <a:ext cx="2311973" cy="1348123"/>
          </a:xfrm>
          <a:prstGeom prst="clou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Execution Environment Model</a:t>
            </a:r>
            <a:endParaRPr lang="en-US" dirty="0"/>
          </a:p>
        </p:txBody>
      </p:sp>
      <p:sp>
        <p:nvSpPr>
          <p:cNvPr id="13" name="Cloud 12"/>
          <p:cNvSpPr/>
          <p:nvPr/>
        </p:nvSpPr>
        <p:spPr>
          <a:xfrm>
            <a:off x="5404668" y="3621099"/>
            <a:ext cx="2311973" cy="1355677"/>
          </a:xfrm>
          <a:prstGeom prst="clou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Network Connectivity Model</a:t>
            </a:r>
            <a:endParaRPr lang="en-US" dirty="0"/>
          </a:p>
        </p:txBody>
      </p:sp>
      <p:sp>
        <p:nvSpPr>
          <p:cNvPr id="14" name="Cloud 13"/>
          <p:cNvSpPr/>
          <p:nvPr/>
        </p:nvSpPr>
        <p:spPr>
          <a:xfrm>
            <a:off x="2330476" y="3789809"/>
            <a:ext cx="1853136" cy="1186968"/>
          </a:xfrm>
          <a:prstGeom prst="clou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Topic Model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3344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BN-RTN-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BBN-RTN-Template</Template>
  <TotalTime>46710</TotalTime>
  <Words>1302</Words>
  <Application>Microsoft Office PowerPoint</Application>
  <PresentationFormat>On-screen Show (4:3)</PresentationFormat>
  <Paragraphs>277</Paragraphs>
  <Slides>17</Slides>
  <Notes>15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  <vt:variant>
        <vt:lpstr>Custom Shows</vt:lpstr>
      </vt:variant>
      <vt:variant>
        <vt:i4>2</vt:i4>
      </vt:variant>
    </vt:vector>
  </HeadingPairs>
  <TitlesOfParts>
    <vt:vector size="23" baseType="lpstr">
      <vt:lpstr>ＭＳ Ｐゴシック</vt:lpstr>
      <vt:lpstr>Arial</vt:lpstr>
      <vt:lpstr>Calibri</vt:lpstr>
      <vt:lpstr>BBN-RTN-Template</vt:lpstr>
      <vt:lpstr>motivating Slides</vt:lpstr>
      <vt:lpstr>Outline </vt:lpstr>
      <vt:lpstr>PlaceHolder: Vanderbilt</vt:lpstr>
      <vt:lpstr>Primary Slides</vt:lpstr>
      <vt:lpstr>Environment / Mission Overview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Optional Slides</vt:lpstr>
      <vt:lpstr>PowerPoint Presentation</vt:lpstr>
      <vt:lpstr>PowerPoint Presentation</vt:lpstr>
      <vt:lpstr>Model Visualization with GME</vt:lpstr>
      <vt:lpstr>Custom Show 1</vt:lpstr>
      <vt:lpstr>Custom Show 2</vt:lpstr>
    </vt:vector>
  </TitlesOfParts>
  <Company>BBN Technologies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subject>A3</dc:subject>
  <dc:creator>Partha Pal</dc:creator>
  <cp:lastModifiedBy>phreed</cp:lastModifiedBy>
  <cp:revision>2267</cp:revision>
  <cp:lastPrinted>2015-11-30T19:39:18Z</cp:lastPrinted>
  <dcterms:created xsi:type="dcterms:W3CDTF">2010-07-09T13:55:20Z</dcterms:created>
  <dcterms:modified xsi:type="dcterms:W3CDTF">2016-07-21T16:12:38Z</dcterms:modified>
</cp:coreProperties>
</file>